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400800" cy="8686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649C5D-2BB3-4B25-A19C-EDD1FC1B5806}">
  <a:tblStyle styleId="{47649C5D-2BB3-4B25-A19C-EDD1FC1B580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736" orient="horz"/>
        <p:guide pos="201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ko-K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1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2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3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4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5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6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9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2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1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22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23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5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6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7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8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:notes"/>
          <p:cNvSpPr txBox="1"/>
          <p:nvPr>
            <p:ph idx="12" type="sldNum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75" spcFirstLastPara="1" rIns="86175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:notes"/>
          <p:cNvSpPr txBox="1"/>
          <p:nvPr>
            <p:ph idx="1" type="body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anchorCtr="0" anchor="t" bIns="43075" lIns="86175" spcFirstLastPara="1" rIns="86175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:notes"/>
          <p:cNvSpPr/>
          <p:nvPr>
            <p:ph idx="2" type="sldImg"/>
          </p:nvPr>
        </p:nvSpPr>
        <p:spPr>
          <a:xfrm>
            <a:off x="1030288" y="652463"/>
            <a:ext cx="4340225" cy="32559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사용자 지정 레이아웃">
  <p:cSld name="5_사용자 지정 레이아웃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>
  <p:cSld name="제목 슬라이드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FF">
            <a:alpha val="69803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6309320"/>
            <a:ext cx="1472497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8172400" y="116632"/>
            <a:ext cx="75088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ko-KR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51304" y="6165304"/>
            <a:ext cx="692696" cy="692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-3175" y="-3564"/>
            <a:ext cx="9147175" cy="608648"/>
          </a:xfrm>
          <a:prstGeom prst="rect">
            <a:avLst/>
          </a:prstGeom>
          <a:solidFill>
            <a:srgbClr val="800000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843808" y="0"/>
            <a:ext cx="3600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장로아카데미 </a:t>
            </a:r>
            <a:endParaRPr b="1" sz="28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/>
        </p:nvSpPr>
        <p:spPr>
          <a:xfrm>
            <a:off x="-48768" y="12192"/>
            <a:ext cx="9289032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입장하시는 동안 ‘음소거’하시고 들으세요.</a:t>
            </a:r>
            <a:endParaRPr b="1" sz="28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/>
        </p:nvSpPr>
        <p:spPr>
          <a:xfrm>
            <a:off x="1547664" y="6000750"/>
            <a:ext cx="6048672" cy="8309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이름을 “5조-홍길동-부천”형식으로 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바꾸어 주세요.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575556" y="2276872"/>
            <a:ext cx="7992888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여호와 하나님께서 말씀하셨습니다. "사람이 혼자 있는 것이 좋지 않으니 내가 그에게 알맞은 돕는 사람을 만들어 주겠다.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(창세기 2장 18절)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/>
        </p:nvSpPr>
        <p:spPr>
          <a:xfrm>
            <a:off x="610927" y="2564904"/>
            <a:ext cx="7922146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강사소개</a:t>
            </a:r>
            <a:endParaRPr b="1" sz="4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김명세 장로</a:t>
            </a:r>
            <a:endParaRPr b="1" sz="36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(실행위원)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610927" y="1772816"/>
            <a:ext cx="7922146" cy="3312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3333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주제 강의</a:t>
            </a:r>
            <a:endParaRPr b="1" sz="3600">
              <a:solidFill>
                <a:srgbClr val="3333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관계-하나님이 주신 선물</a:t>
            </a:r>
            <a:endParaRPr b="1" sz="4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0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    이인용 장로님</a:t>
            </a:r>
            <a:endParaRPr b="1" sz="40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-3175" y="-3564"/>
            <a:ext cx="9147175" cy="6086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115616" y="1404974"/>
            <a:ext cx="3744416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0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이인용 장로님</a:t>
            </a:r>
            <a:endParaRPr b="1" sz="40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81980" y="3068960"/>
            <a:ext cx="7776864" cy="2744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서울대학교 학사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(전) MBC 뉴스데스크 앵커, 부국장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(현) 삼성전자 CR 담당 사장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(현) 삼성전자 사회공헌업무총괄 고문</a:t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7796" y="1332942"/>
            <a:ext cx="178117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1151620" y="2204864"/>
            <a:ext cx="6840760" cy="295232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000">
                <a:solidFill>
                  <a:srgbClr val="3333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주제 강의</a:t>
            </a:r>
            <a:endParaRPr b="1" sz="2000">
              <a:solidFill>
                <a:srgbClr val="3333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관계-하나님이 주신 선물</a:t>
            </a:r>
            <a:endParaRPr b="1" sz="3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  </a:t>
            </a:r>
            <a:endParaRPr b="1"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이인용 장로님</a:t>
            </a:r>
            <a:endParaRPr b="1"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683568" y="1210219"/>
            <a:ext cx="8100900" cy="4437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오늘의 토론 주제(?)</a:t>
            </a:r>
            <a:endParaRPr/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914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AutoNum type="arabicParenR"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젊은 세대를 가장 이해하기 어려운 때는 언제인가? 그 이유는 무엇인가?</a:t>
            </a:r>
            <a:endParaRPr/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2) 젊은 세대의 시대적 특성 (삶의 궤적 등)에 대한 이해를 </a:t>
            </a:r>
            <a:endParaRPr b="1"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기반하여, 교회는 이들을 어떻게 포용하고 도와줄 수 </a:t>
            </a:r>
            <a:endParaRPr b="1"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있을까?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1232319" y="1052736"/>
            <a:ext cx="6679362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광고 및 중보 기도</a:t>
            </a:r>
            <a:endParaRPr b="1" sz="4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0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김명세 장로</a:t>
            </a:r>
            <a:endParaRPr b="1" sz="40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4293096"/>
            <a:ext cx="2647674" cy="22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611560" y="1052736"/>
            <a:ext cx="792088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200">
                <a:solidFill>
                  <a:srgbClr val="3333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다음 주(5월 17일) 강의</a:t>
            </a:r>
            <a:endParaRPr b="1" sz="3200">
              <a:solidFill>
                <a:srgbClr val="3333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일상생활의 신학과 영성</a:t>
            </a:r>
            <a:endParaRPr b="1" sz="3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(방선기 목사</a:t>
            </a:r>
            <a:r>
              <a:rPr lang="ko-KR" sz="3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)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395" y="3861048"/>
            <a:ext cx="2111209" cy="270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21"/>
          <p:cNvGraphicFramePr/>
          <p:nvPr/>
        </p:nvGraphicFramePr>
        <p:xfrm>
          <a:off x="251518" y="10527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{47649C5D-2BB3-4B25-A19C-EDD1FC1B5806}</a:tableStyleId>
              </a:tblPr>
              <a:tblGrid>
                <a:gridCol w="489025"/>
                <a:gridCol w="1167175"/>
                <a:gridCol w="1172175"/>
                <a:gridCol w="1057325"/>
                <a:gridCol w="1057325"/>
                <a:gridCol w="1163075"/>
                <a:gridCol w="1123425"/>
                <a:gridCol w="1411450"/>
              </a:tblGrid>
              <a:tr h="33067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제8차 장로아카데미 담당 순서표 (5월10일 현재)</a:t>
                      </a:r>
                      <a:endParaRPr b="1" sz="16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5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주차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일자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과목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강사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사회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대표기도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성경봉독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조별발표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8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5월10일(화)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(제10강)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이인용 장로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김명세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정수업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김준용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박지수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AED"/>
                    </a:solidFill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9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5월17일(화)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(제11강)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방선기 목사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전구영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강영재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김지홍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이종우B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AED"/>
                    </a:solidFill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10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5월24일(화)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(제12강)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이남식 총장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이승배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김태경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조성환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한왕석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AED"/>
                    </a:solidFill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11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5월31일(화)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(제13강)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한성렬 교수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이석일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김재일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최석민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박균명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12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6월6일(월)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영성수련회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미정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이경훈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김광하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13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6월14일(화)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수료식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4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이재훈 목사</a:t>
                      </a:r>
                      <a:endParaRPr b="1" sz="14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김명현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김지홍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영성수련회 기도 담당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6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이재광, 박일환, 이태열, 최성완, 문영기</a:t>
                      </a:r>
                      <a:endParaRPr b="1" sz="16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1075" marB="21075" marR="42150" marL="42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2"/>
          <p:cNvGraphicFramePr/>
          <p:nvPr/>
        </p:nvGraphicFramePr>
        <p:xfrm>
          <a:off x="755576" y="17008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{47649C5D-2BB3-4B25-A19C-EDD1FC1B5806}</a:tableStyleId>
              </a:tblPr>
              <a:tblGrid>
                <a:gridCol w="1368150"/>
                <a:gridCol w="1343225"/>
                <a:gridCol w="1681100"/>
                <a:gridCol w="1800200"/>
                <a:gridCol w="1800200"/>
              </a:tblGrid>
              <a:tr h="57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일자</a:t>
                      </a:r>
                      <a:endParaRPr b="1" sz="18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사회</a:t>
                      </a:r>
                      <a:endParaRPr b="1" sz="18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대표 기도</a:t>
                      </a:r>
                      <a:endParaRPr b="1" sz="18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성경봉독</a:t>
                      </a:r>
                      <a:endParaRPr b="1" sz="18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조별발표</a:t>
                      </a:r>
                      <a:endParaRPr b="1" sz="18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75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5월 17일</a:t>
                      </a:r>
                      <a:endParaRPr b="1" sz="18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(화)</a:t>
                      </a:r>
                      <a:endParaRPr b="1" sz="18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20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전구영</a:t>
                      </a:r>
                      <a:endParaRPr b="1" sz="2000"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algun Gothic"/>
                        <a:buNone/>
                      </a:pPr>
                      <a:r>
                        <a:rPr b="1" lang="ko-KR" sz="20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강영재</a:t>
                      </a:r>
                      <a:r>
                        <a:rPr b="1" lang="ko-KR" sz="20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 </a:t>
                      </a:r>
                      <a:endParaRPr b="1" sz="20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20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(8조)</a:t>
                      </a:r>
                      <a:endParaRPr b="1" sz="20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algun Gothic"/>
                        <a:buNone/>
                      </a:pPr>
                      <a:r>
                        <a:rPr b="1" lang="ko-KR" sz="20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김지홍</a:t>
                      </a:r>
                      <a:r>
                        <a:rPr b="1" lang="ko-KR" sz="20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 </a:t>
                      </a:r>
                      <a:endParaRPr b="1" sz="20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20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(6조)</a:t>
                      </a:r>
                      <a:endParaRPr b="1" sz="20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algun Gothic"/>
                        <a:buNone/>
                      </a:pPr>
                      <a:r>
                        <a:rPr b="1" lang="ko-KR" sz="2000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이종우B</a:t>
                      </a:r>
                      <a:r>
                        <a:rPr b="1" lang="ko-KR" sz="20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  </a:t>
                      </a:r>
                      <a:endParaRPr b="1" sz="20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2000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(4조)</a:t>
                      </a:r>
                      <a:endParaRPr b="1" sz="2000">
                        <a:solidFill>
                          <a:schemeClr val="dk1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25575" marB="25575" marR="51125" marL="51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134" name="Google Shape;134;p22"/>
          <p:cNvSpPr/>
          <p:nvPr/>
        </p:nvSpPr>
        <p:spPr>
          <a:xfrm>
            <a:off x="1061610" y="3632572"/>
            <a:ext cx="761484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4조 이종우 장로님은 지난 주 토론 내용을 5분 이내로 요약 발표해 주십시요.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강의 요약은 하지 않으셔도 됩니다.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추가로 일주일간의 조원 간 교제 내용과 4조의 </a:t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중보기도를 소개해 주셔도 됩니다.</a:t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1268016" y="917104"/>
            <a:ext cx="44644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2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다음 주 장로님 순서</a:t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2964788" y="692696"/>
            <a:ext cx="32144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0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오늘의 순서</a:t>
            </a:r>
            <a:endParaRPr/>
          </a:p>
        </p:txBody>
      </p:sp>
      <p:graphicFrame>
        <p:nvGraphicFramePr>
          <p:cNvPr id="30" name="Google Shape;30;p5"/>
          <p:cNvGraphicFramePr/>
          <p:nvPr/>
        </p:nvGraphicFramePr>
        <p:xfrm>
          <a:off x="611560" y="1268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{47649C5D-2BB3-4B25-A19C-EDD1FC1B5806}</a:tableStyleId>
              </a:tblPr>
              <a:tblGrid>
                <a:gridCol w="1428200"/>
                <a:gridCol w="876175"/>
                <a:gridCol w="3888300"/>
                <a:gridCol w="1728200"/>
              </a:tblGrid>
              <a:tr h="7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시각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54125" marL="54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시간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54125" marL="54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순서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54125" marL="54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E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진행 담당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54125" marL="541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EB2"/>
                    </a:solidFill>
                  </a:tcPr>
                </a:tc>
              </a:tr>
              <a:tr h="9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6:30-6:40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10분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사전 준비 및 중보기도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대표장로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ED1"/>
                    </a:solidFill>
                  </a:tcPr>
                </a:tc>
              </a:tr>
              <a:tr h="7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6:40-6:45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대기 및 인사 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실행위원 전원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6:45-6:50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찬양 “                              ”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PD(이승배)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6:50-7:00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10분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입장하시는 장로님 개별 인사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사회자(김명세)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실행위원 전원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BDB"/>
                    </a:solidFill>
                  </a:tcPr>
                </a:tc>
              </a:tr>
              <a:tr h="33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7:00-7:04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4분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찬양 “                              ” 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PD(이승배)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7:04-7:08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4분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대표 기도 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정수업 (7조)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</a:tr>
              <a:tr h="153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7:08-7:12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4분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다함께 인사 및 안내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algun Gothic"/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사회자(김명세)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7:12-7:17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3조 발표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박지수</a:t>
                      </a: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 (3조)</a:t>
                      </a:r>
                      <a:endParaRPr/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7:17-7:19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성경 봉독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ko-KR" sz="1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김준용</a:t>
                      </a: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 (4조)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D2"/>
                    </a:solidFill>
                  </a:tcPr>
                </a:tc>
              </a:tr>
              <a:tr h="31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7:19-7:20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강사 소개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algun Gothic"/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사회자(김명세)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7:20-8:20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D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60분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D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주제 강의 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algun Gothic"/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“</a:t>
                      </a:r>
                      <a:r>
                        <a:rPr b="1" lang="ko-KR" sz="1800" u="none" cap="none" strike="noStrike">
                          <a:solidFill>
                            <a:schemeClr val="dk1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관계-하나님이 주신 선물</a:t>
                      </a: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”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D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이인용 장로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DDED"/>
                    </a:solidFill>
                  </a:tcPr>
                </a:tc>
              </a:tr>
              <a:tr h="33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8:20-8:30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10분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광고 및 중보기도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algun Gothic"/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사회자(김명세)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8:30-9:00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30분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조별 토론 (소회의실 모임)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800" u="none" cap="none" strike="noStrik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각조 조장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T="14975" marB="14975" marR="30025" marL="30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1223628" y="1916832"/>
            <a:ext cx="669674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조 총무님들은 새롭게 편성된  </a:t>
            </a:r>
            <a:endParaRPr b="1" sz="36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조원들의 중보 기도제목을 총무 </a:t>
            </a:r>
            <a:endParaRPr b="1" sz="36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카톡방에 미리 알려 주세요.</a:t>
            </a:r>
            <a:endParaRPr b="1" sz="28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-9212" y="835839"/>
            <a:ext cx="9181020" cy="6022161"/>
          </a:xfrm>
          <a:prstGeom prst="rect">
            <a:avLst/>
          </a:prstGeom>
          <a:solidFill>
            <a:srgbClr val="E4E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Malgun Gothic"/>
              <a:buNone/>
            </a:pPr>
            <a:r>
              <a:rPr b="1" i="0" lang="ko-KR" sz="3600" u="none" cap="none" strike="noStrike">
                <a:solidFill>
                  <a:srgbClr val="4F6128"/>
                </a:solidFill>
                <a:latin typeface="Malgun Gothic"/>
                <a:ea typeface="Malgun Gothic"/>
                <a:cs typeface="Malgun Gothic"/>
                <a:sym typeface="Malgun Gothic"/>
              </a:rPr>
              <a:t>장로님 개인 중보기도(?)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algun Gothic"/>
              <a:buAutoNum type="arabicParenR"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이동규장로님 : 8차항암 잘 마치시고 어제 퇴원하심. </a:t>
            </a:r>
            <a:endParaRPr/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주사를 맞는 동안 부작용도 심했음. 9차를 잘 준비할 수 있도록. </a:t>
            </a:r>
            <a:endParaRPr/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장로님의 온전한 회복을 위해.</a:t>
            </a:r>
            <a:endParaRPr/>
          </a:p>
          <a:p>
            <a:pPr indent="-3048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algun Gothic"/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0" marL="457200" marR="0" rtl="0" algn="l">
              <a:lnSpc>
                <a:spcPct val="3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algun Gothic"/>
              <a:buNone/>
            </a:pPr>
            <a:r>
              <a:t/>
            </a:r>
            <a:endParaRPr b="1" sz="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4F6128"/>
                </a:solidFill>
                <a:latin typeface="Malgun Gothic"/>
                <a:ea typeface="Malgun Gothic"/>
                <a:cs typeface="Malgun Gothic"/>
                <a:sym typeface="Malgun Gothic"/>
              </a:rPr>
              <a:t>캠퍼스 중보기도(?)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algun Gothic"/>
              <a:buAutoNum type="arabicParenR"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부천 :  모든 예배의 부흥과 차세대 공간의 확보를 위해</a:t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 기도 부탁함.</a:t>
            </a:r>
            <a:endParaRPr/>
          </a:p>
          <a:p>
            <a:pPr indent="0" lvl="0" marL="0" marR="0" rtl="0" algn="l">
              <a:lnSpc>
                <a:spcPct val="3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algun Gothic"/>
              <a:buAutoNum type="arabicParenR" startAt="2"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수원 :  포스트 코로나 시대에 수원 온누리에 속한 성도님들이 </a:t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 대면예배로 모두 회귀하여 예배당예배 참여의 기쁨을</a:t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 함께 나눌수 있기를 기도함.</a:t>
            </a:r>
            <a:endParaRPr/>
          </a:p>
          <a:p>
            <a:pPr indent="0" lvl="0" marL="0" marR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5720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algun Gothic"/>
              <a:buAutoNum type="arabicParenR" startAt="3"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대전 :  대전캠퍼스의 예배의 부흥과 새로운 20년을 비젼을 </a:t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 품는 교회신축을 위해</a:t>
            </a:r>
            <a:endParaRPr b="1" sz="24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/>
        </p:nvSpPr>
        <p:spPr>
          <a:xfrm>
            <a:off x="935596" y="1340768"/>
            <a:ext cx="7272808" cy="4392488"/>
          </a:xfrm>
          <a:prstGeom prst="rect">
            <a:avLst/>
          </a:prstGeom>
          <a:solidFill>
            <a:srgbClr val="9748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400">
                <a:solidFill>
                  <a:srgbClr val="FFFF99"/>
                </a:solidFill>
                <a:latin typeface="Malgun Gothic"/>
                <a:ea typeface="Malgun Gothic"/>
                <a:cs typeface="Malgun Gothic"/>
                <a:sym typeface="Malgun Gothic"/>
              </a:rPr>
              <a:t>조별 토론</a:t>
            </a:r>
            <a:endParaRPr sz="5400">
              <a:solidFill>
                <a:srgbClr val="FFFF99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9시까지 30분간 조별로 모입니다.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소회의실 초청에 응답해 주십시요.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/>
        </p:nvSpPr>
        <p:spPr>
          <a:xfrm>
            <a:off x="611560" y="1484784"/>
            <a:ext cx="8100900" cy="4437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오늘의 토론 주제(?)</a:t>
            </a:r>
            <a:endParaRPr/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57200" lvl="0" marL="4914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AutoNum type="arabicParenR"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젊은 세대를 가장 이해하기 어려운 때는 언제인가? 그 이유는 무엇인가?</a:t>
            </a:r>
            <a:endParaRPr/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2) 젊은 세대의 시대적 특성 (삶의 궤적 등)에 대한 이해를 </a:t>
            </a:r>
            <a:endParaRPr b="1"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기반하여, 교회는 이들을 어떻게 포용하고 도와줄 수 </a:t>
            </a:r>
            <a:endParaRPr b="1"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342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있을까?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1835696" y="2924944"/>
            <a:ext cx="5472608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5400">
                <a:solidFill>
                  <a:srgbClr val="3333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찬 양</a:t>
            </a:r>
            <a:endParaRPr b="1" sz="5400">
              <a:solidFill>
                <a:srgbClr val="3333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24550" y="0"/>
            <a:ext cx="9168550" cy="584775"/>
          </a:xfrm>
          <a:prstGeom prst="rect">
            <a:avLst/>
          </a:prstGeom>
          <a:solidFill>
            <a:srgbClr val="FFCCCC"/>
          </a:solidFill>
          <a:ln cap="flat" cmpd="sng" w="12700">
            <a:solidFill>
              <a:srgbClr val="9900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다 같이 음소거하시고 같이 찬양합시다.</a:t>
            </a:r>
            <a:endParaRPr b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86" y="980728"/>
            <a:ext cx="9151022" cy="500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596702" y="1844824"/>
            <a:ext cx="7922146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대표 기도</a:t>
            </a:r>
            <a:endParaRPr b="1" sz="4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953734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정수업 (7조)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953734"/>
                </a:solidFill>
                <a:latin typeface="Malgun Gothic"/>
                <a:ea typeface="Malgun Gothic"/>
                <a:cs typeface="Malgun Gothic"/>
                <a:sym typeface="Malgun Gothic"/>
              </a:rPr>
              <a:t>(서빙고 강촌공동체)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/>
        </p:nvSpPr>
        <p:spPr>
          <a:xfrm>
            <a:off x="596702" y="1844824"/>
            <a:ext cx="7922146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환영인사 및 안내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김명세 장로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(실행위원)</a:t>
            </a:r>
            <a:endParaRPr b="1" sz="36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596702" y="1844824"/>
            <a:ext cx="7922146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조별 발표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rPr>
              <a:t>박지수 장로 </a:t>
            </a:r>
            <a:endParaRPr b="1" sz="4800">
              <a:solidFill>
                <a:schemeClr val="dk2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rPr>
              <a:t>(3조, 평택캠퍼스)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/>
        </p:nvSpPr>
        <p:spPr>
          <a:xfrm>
            <a:off x="596702" y="1844824"/>
            <a:ext cx="7922146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480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성경 봉독</a:t>
            </a:r>
            <a:endParaRPr b="1" sz="480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DE9D8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김준용 장로</a:t>
            </a:r>
            <a:endParaRPr b="1" sz="3600">
              <a:solidFill>
                <a:srgbClr val="8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3600">
                <a:solidFill>
                  <a:srgbClr val="8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(4조, 영등포구로공동체)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463043" y="1988840"/>
            <a:ext cx="8217913" cy="324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하나님께서 말씀하시기를 “우리가 우리의 형상대로 우리의 모양을 따라 사람을 만들어 그들이 바다의 물고기와 공중의 새와 가축과 온 땅과 땅 위에 기는 모든 것을 다스리게 하자” 하시고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                            (창세기 1장 26절)</a:t>
            </a:r>
            <a:endParaRPr b="1" sz="2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