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31" r:id="rId3"/>
    <p:sldId id="332" r:id="rId4"/>
    <p:sldId id="333" r:id="rId5"/>
    <p:sldId id="334" r:id="rId6"/>
    <p:sldId id="329" r:id="rId7"/>
    <p:sldId id="257" r:id="rId8"/>
    <p:sldId id="336" r:id="rId9"/>
    <p:sldId id="337" r:id="rId10"/>
    <p:sldId id="321" r:id="rId11"/>
    <p:sldId id="323" r:id="rId12"/>
    <p:sldId id="277" r:id="rId13"/>
    <p:sldId id="318" r:id="rId14"/>
    <p:sldId id="261" r:id="rId15"/>
    <p:sldId id="292" r:id="rId16"/>
    <p:sldId id="291" r:id="rId17"/>
    <p:sldId id="295" r:id="rId18"/>
    <p:sldId id="296" r:id="rId19"/>
    <p:sldId id="293" r:id="rId20"/>
    <p:sldId id="263" r:id="rId21"/>
    <p:sldId id="319" r:id="rId22"/>
    <p:sldId id="304" r:id="rId23"/>
    <p:sldId id="311" r:id="rId24"/>
    <p:sldId id="308" r:id="rId25"/>
    <p:sldId id="309" r:id="rId26"/>
    <p:sldId id="324" r:id="rId27"/>
    <p:sldId id="328" r:id="rId28"/>
    <p:sldId id="273" r:id="rId29"/>
    <p:sldId id="313" r:id="rId30"/>
    <p:sldId id="314" r:id="rId31"/>
    <p:sldId id="330" r:id="rId32"/>
    <p:sldId id="339" r:id="rId3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142" autoAdjust="0"/>
    <p:restoredTop sz="94660"/>
  </p:normalViewPr>
  <p:slideViewPr>
    <p:cSldViewPr>
      <p:cViewPr>
        <p:scale>
          <a:sx n="117" d="100"/>
          <a:sy n="117" d="100"/>
        </p:scale>
        <p:origin x="-118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20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47CDE-A09F-46C6-A999-A7595916D015}" type="datetimeFigureOut">
              <a:rPr lang="ko-KR" altLang="en-US" smtClean="0"/>
              <a:pPr/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700AA-F406-422A-87AA-BB89A7D703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502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1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2980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4393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5256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5211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6170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15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2629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9085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1686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29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6204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30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614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181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32249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8249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4682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3355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235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3456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6541975F-C445-41E4-A8C3-497B2E77477F}" type="slidenum">
              <a:rPr lang="ko-KR" altLang="en-US" smtClean="0"/>
              <a:pPr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068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D99CD5-7D14-45A7-AA73-5BF81BE3B994}" type="datetimeFigureOut">
              <a:rPr lang="ko-KR" altLang="en-US" smtClean="0"/>
              <a:pPr/>
              <a:t>2016-05-26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BF570E-77EC-4E55-97B9-5A95DCF1019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/>
          <a:latin typeface="+mj-ea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9640" cy="1900808"/>
          </a:xfrm>
        </p:spPr>
        <p:txBody>
          <a:bodyPr>
            <a:normAutofit/>
          </a:bodyPr>
          <a:lstStyle/>
          <a:p>
            <a:pPr algn="ctr"/>
            <a:r>
              <a:rPr lang="en-US" altLang="ko-KR" sz="5400" u="sng" dirty="0" err="1" smtClean="0">
                <a:latin typeface="+mj-ea"/>
              </a:rPr>
              <a:t>남북관계</a:t>
            </a:r>
            <a:r>
              <a:rPr lang="ko-KR" altLang="en-US" sz="5400" u="sng" dirty="0" smtClean="0">
                <a:latin typeface="+mj-ea"/>
              </a:rPr>
              <a:t>의</a:t>
            </a:r>
            <a:r>
              <a:rPr lang="en-US" altLang="ko-KR" sz="5400" u="sng" dirty="0" smtClean="0">
                <a:latin typeface="+mj-ea"/>
              </a:rPr>
              <a:t> </a:t>
            </a:r>
            <a:r>
              <a:rPr lang="ko-KR" altLang="en-US" sz="5400" u="sng" dirty="0" smtClean="0">
                <a:latin typeface="+mj-ea"/>
              </a:rPr>
              <a:t>현주소와 </a:t>
            </a:r>
            <a:r>
              <a:rPr lang="en-US" altLang="ko-KR" sz="5400" u="sng" dirty="0" smtClean="0">
                <a:latin typeface="+mj-ea"/>
              </a:rPr>
              <a:t/>
            </a:r>
            <a:br>
              <a:rPr lang="en-US" altLang="ko-KR" sz="5400" u="sng" dirty="0" smtClean="0">
                <a:latin typeface="+mj-ea"/>
              </a:rPr>
            </a:br>
            <a:r>
              <a:rPr lang="ko-KR" altLang="en-US" sz="5400" u="sng" dirty="0" smtClean="0">
                <a:latin typeface="+mj-ea"/>
              </a:rPr>
              <a:t>한국교회의 당면과제</a:t>
            </a:r>
            <a:endParaRPr lang="ko-KR" altLang="en-US" sz="54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altLang="ko-KR" sz="3500" b="1" dirty="0" smtClean="0"/>
              <a:t>-</a:t>
            </a:r>
            <a:r>
              <a:rPr lang="ko-KR" altLang="en-US" sz="3500" b="1" dirty="0" err="1" smtClean="0"/>
              <a:t>북핵문제</a:t>
            </a:r>
            <a:r>
              <a:rPr lang="ko-KR" altLang="en-US" sz="3500" b="1" dirty="0" smtClean="0"/>
              <a:t>〮 북한선교 환경변화  중심</a:t>
            </a:r>
            <a:r>
              <a:rPr lang="en-US" altLang="ko-KR" sz="3500" b="1" dirty="0" smtClean="0"/>
              <a:t>-</a:t>
            </a:r>
          </a:p>
          <a:p>
            <a:pPr algn="ctr"/>
            <a:endParaRPr lang="en-US" altLang="ko-KR" dirty="0"/>
          </a:p>
          <a:p>
            <a:pPr algn="ctr"/>
            <a:endParaRPr lang="en-US" altLang="ko-KR" sz="2400" dirty="0" smtClean="0"/>
          </a:p>
          <a:p>
            <a:pPr algn="ctr"/>
            <a:r>
              <a:rPr lang="ko-KR" altLang="en-US" b="1" dirty="0" smtClean="0"/>
              <a:t>양영식 </a:t>
            </a:r>
            <a:r>
              <a:rPr lang="ko-KR" altLang="en-US" dirty="0" smtClean="0"/>
              <a:t>교</a:t>
            </a:r>
            <a:r>
              <a:rPr lang="ko-KR" altLang="en-US" dirty="0"/>
              <a:t>수</a:t>
            </a:r>
            <a:endParaRPr lang="ko-KR" alt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0851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2800" dirty="0" smtClean="0">
                <a:latin typeface="+mj-ea"/>
                <a:ea typeface="+mj-ea"/>
              </a:rPr>
              <a:t> </a:t>
            </a:r>
            <a:r>
              <a:rPr lang="en-US" altLang="ko-KR" sz="2400" dirty="0" smtClean="0">
                <a:latin typeface="+mj-ea"/>
                <a:ea typeface="+mj-ea"/>
              </a:rPr>
              <a:t>(</a:t>
            </a:r>
            <a:r>
              <a:rPr lang="ko-KR" altLang="en-US" sz="2400" dirty="0" smtClean="0">
                <a:latin typeface="+mj-ea"/>
                <a:ea typeface="+mj-ea"/>
              </a:rPr>
              <a:t>통일선교아카데미 원장</a:t>
            </a:r>
            <a:r>
              <a:rPr lang="ko-KR" altLang="en-US" sz="2400" dirty="0" smtClean="0">
                <a:latin typeface="맑은 고딕"/>
                <a:ea typeface="맑은 고딕"/>
              </a:rPr>
              <a:t> 〮 성문교회 원로장로</a:t>
            </a:r>
            <a:r>
              <a:rPr lang="en-US" altLang="ko-KR" sz="2400" dirty="0" smtClean="0">
                <a:latin typeface="+mj-ea"/>
                <a:ea typeface="+mj-ea"/>
              </a:rPr>
              <a:t>)</a:t>
            </a:r>
            <a:endParaRPr lang="ko-KR" altLang="en-US" sz="20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○남북교류 협력 전면 중단 상황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b="1" dirty="0" smtClean="0"/>
              <a:t>                       </a:t>
            </a:r>
            <a:r>
              <a:rPr lang="en-US" altLang="ko-KR" sz="2800" b="1" dirty="0" smtClean="0"/>
              <a:t>&lt;</a:t>
            </a:r>
            <a:r>
              <a:rPr lang="ko-KR" altLang="en-US" sz="2800" b="1" dirty="0" smtClean="0"/>
              <a:t>남쪽</a:t>
            </a:r>
            <a:r>
              <a:rPr lang="en-US" altLang="ko-KR" sz="2800" b="1" dirty="0" smtClean="0"/>
              <a:t>&gt;</a:t>
            </a:r>
          </a:p>
          <a:p>
            <a:pPr marL="0" indent="0">
              <a:buNone/>
            </a:pPr>
            <a:r>
              <a:rPr lang="en-US" altLang="ko-KR" b="1" dirty="0"/>
              <a:t> -</a:t>
            </a:r>
            <a:r>
              <a:rPr lang="ko-KR" altLang="en-US" sz="2800" b="1" dirty="0" smtClean="0"/>
              <a:t>개성공단 전면 중단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대북제재 총력 집중</a:t>
            </a:r>
            <a:r>
              <a:rPr lang="en-US" altLang="ko-KR" b="1" dirty="0" smtClean="0"/>
              <a:t>)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-</a:t>
            </a:r>
            <a:r>
              <a:rPr lang="ko-KR" altLang="en-US" sz="3000" b="1" dirty="0" smtClean="0"/>
              <a:t>남북 왕래</a:t>
            </a:r>
            <a:r>
              <a:rPr lang="en-US" altLang="ko-KR" sz="3000" b="1" dirty="0" smtClean="0"/>
              <a:t>, </a:t>
            </a:r>
            <a:r>
              <a:rPr lang="ko-KR" altLang="en-US" sz="3000" b="1" dirty="0" smtClean="0"/>
              <a:t>분야별 교류 협력 전면 중단</a:t>
            </a:r>
            <a:endParaRPr lang="en-US" altLang="ko-KR" sz="3000" b="1" dirty="0"/>
          </a:p>
          <a:p>
            <a:pPr marL="0" indent="0">
              <a:buNone/>
            </a:pPr>
            <a:endParaRPr lang="en-US" altLang="ko-KR" sz="2800" b="1" dirty="0" smtClean="0"/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- </a:t>
            </a:r>
            <a:r>
              <a:rPr lang="ko-KR" altLang="en-US" sz="2800" b="1" dirty="0" smtClean="0"/>
              <a:t>남북 대화 전면 중단</a:t>
            </a:r>
            <a:r>
              <a:rPr lang="en-US" altLang="ko-KR" sz="2800" b="1" dirty="0" smtClean="0"/>
              <a:t>-</a:t>
            </a:r>
            <a:r>
              <a:rPr lang="ko-KR" altLang="en-US" sz="2800" b="1" dirty="0" smtClean="0"/>
              <a:t>북의 </a:t>
            </a:r>
            <a:r>
              <a:rPr lang="en-US" altLang="ko-KR" sz="2800" b="1" dirty="0" smtClean="0"/>
              <a:t>‘</a:t>
            </a:r>
            <a:r>
              <a:rPr lang="ko-KR" altLang="en-US" sz="2800" b="1" dirty="0" smtClean="0"/>
              <a:t>남북군사회담</a:t>
            </a:r>
            <a:r>
              <a:rPr lang="en-US" altLang="ko-KR" sz="2800" b="1" dirty="0" smtClean="0"/>
              <a:t>’ </a:t>
            </a:r>
            <a:r>
              <a:rPr lang="ko-KR" altLang="en-US" sz="2800" b="1" dirty="0" smtClean="0"/>
              <a:t>제의</a:t>
            </a:r>
            <a:r>
              <a:rPr lang="en-US" altLang="ko-KR" sz="2200" b="1" dirty="0" smtClean="0"/>
              <a:t>&lt;5.7&gt;      </a:t>
            </a:r>
            <a:endParaRPr lang="en-US" altLang="ko-KR" sz="2800" b="1" dirty="0" smtClean="0"/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 </a:t>
            </a:r>
            <a:r>
              <a:rPr lang="ko-KR" altLang="en-US" sz="2800" b="1" dirty="0" smtClean="0"/>
              <a:t>거부</a:t>
            </a:r>
            <a:r>
              <a:rPr lang="en-US" altLang="ko-KR" sz="2800" b="1" dirty="0" smtClean="0"/>
              <a:t>=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‘</a:t>
            </a:r>
            <a:r>
              <a:rPr lang="ko-KR" altLang="en-US" sz="2800" b="1" dirty="0" smtClean="0"/>
              <a:t>위장 </a:t>
            </a:r>
            <a:r>
              <a:rPr lang="ko-KR" altLang="en-US" sz="2800" b="1" dirty="0" smtClean="0"/>
              <a:t>평화공세</a:t>
            </a:r>
            <a:r>
              <a:rPr lang="en-US" altLang="ko-KR" sz="2800" b="1" dirty="0" smtClean="0"/>
              <a:t>’, </a:t>
            </a:r>
            <a:r>
              <a:rPr lang="ko-KR" altLang="en-US" sz="2800" b="1" dirty="0" smtClean="0"/>
              <a:t>선 비핵화 요구</a:t>
            </a:r>
            <a:endParaRPr lang="en-US" altLang="ko-KR" sz="2800" b="1" dirty="0" smtClean="0"/>
          </a:p>
          <a:p>
            <a:pPr marL="0" indent="0">
              <a:buNone/>
            </a:pPr>
            <a:endParaRPr lang="en-US" altLang="ko-KR" sz="2800" b="1" dirty="0"/>
          </a:p>
          <a:p>
            <a:pPr marL="0" indent="0">
              <a:buNone/>
            </a:pPr>
            <a:r>
              <a:rPr lang="ko-KR" altLang="en-US" b="1" dirty="0" smtClean="0"/>
              <a:t>▶재향군인회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政 〮 言 〮 學 〮 社會 일각의 </a:t>
            </a:r>
            <a:r>
              <a:rPr lang="ko-KR" altLang="en-US" sz="3000" b="1" dirty="0" err="1" smtClean="0">
                <a:solidFill>
                  <a:srgbClr val="FF0000"/>
                </a:solidFill>
              </a:rPr>
              <a:t>핵무장론</a:t>
            </a:r>
            <a:r>
              <a:rPr lang="ko-KR" altLang="en-US" sz="3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비등</a:t>
            </a:r>
            <a:endParaRPr lang="en-US" altLang="ko-KR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52909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○남북교류협력 전면중단 상황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                       </a:t>
            </a:r>
            <a:r>
              <a:rPr lang="en-US" altLang="ko-KR" sz="2800" b="1" dirty="0" smtClean="0"/>
              <a:t>&lt;</a:t>
            </a:r>
            <a:r>
              <a:rPr lang="ko-KR" altLang="en-US" sz="2800" b="1" dirty="0" smtClean="0"/>
              <a:t>북쪽</a:t>
            </a:r>
            <a:r>
              <a:rPr lang="en-US" altLang="ko-KR" sz="2800" b="1" dirty="0" smtClean="0"/>
              <a:t>&gt;</a:t>
            </a:r>
          </a:p>
          <a:p>
            <a:pPr marL="0" indent="0">
              <a:buNone/>
            </a:pPr>
            <a:endParaRPr lang="en-US" altLang="ko-KR" sz="3200" b="1" dirty="0" smtClean="0"/>
          </a:p>
          <a:p>
            <a:pPr>
              <a:buFontTx/>
              <a:buChar char="-"/>
            </a:pPr>
            <a:r>
              <a:rPr lang="ko-KR" altLang="en-US" sz="3200" b="1" dirty="0" smtClean="0"/>
              <a:t>개성공단 폐쇄 </a:t>
            </a:r>
            <a:r>
              <a:rPr lang="en-US" altLang="ko-KR" sz="3200" b="1" dirty="0"/>
              <a:t>-</a:t>
            </a:r>
            <a:r>
              <a:rPr lang="en-US" altLang="ko-KR" sz="3200" b="1" dirty="0" smtClean="0"/>
              <a:t>’</a:t>
            </a:r>
            <a:r>
              <a:rPr lang="ko-KR" altLang="en-US" sz="3200" b="1" dirty="0" smtClean="0"/>
              <a:t>군사통제구역</a:t>
            </a:r>
            <a:r>
              <a:rPr lang="en-US" altLang="ko-KR" sz="3200" b="1" dirty="0" smtClean="0"/>
              <a:t>’ </a:t>
            </a:r>
            <a:r>
              <a:rPr lang="ko-KR" altLang="en-US" sz="3200" b="1" dirty="0" smtClean="0"/>
              <a:t>선포</a:t>
            </a:r>
            <a:r>
              <a:rPr lang="en-US" altLang="ko-KR" sz="3200" b="1" dirty="0" smtClean="0"/>
              <a:t> 〮 </a:t>
            </a:r>
          </a:p>
          <a:p>
            <a:pPr marL="0" indent="0">
              <a:buNone/>
            </a:pPr>
            <a:r>
              <a:rPr lang="ko-KR" altLang="en-US" sz="3200" b="1" dirty="0" smtClean="0"/>
              <a:t>  판문점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연락사무소 폐쇄</a:t>
            </a:r>
            <a:r>
              <a:rPr lang="en-US" altLang="ko-KR" sz="3200" b="1" dirty="0" smtClean="0"/>
              <a:t>(</a:t>
            </a:r>
            <a:r>
              <a:rPr lang="ko-KR" altLang="en-US" sz="3200" b="1" dirty="0" smtClean="0"/>
              <a:t>남북 </a:t>
            </a:r>
            <a:r>
              <a:rPr lang="ko-KR" altLang="en-US" sz="3200" b="1" dirty="0" err="1" smtClean="0"/>
              <a:t>핫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라인</a:t>
            </a:r>
            <a:r>
              <a:rPr lang="en-US" altLang="ko-KR" sz="3200" b="1" dirty="0"/>
              <a:t>+</a:t>
            </a:r>
            <a:r>
              <a:rPr lang="en-US" altLang="ko-KR" sz="3200" b="1" dirty="0" smtClean="0"/>
              <a:t> </a:t>
            </a:r>
          </a:p>
          <a:p>
            <a:pPr marL="0" indent="0">
              <a:buNone/>
            </a:pPr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모든 남북간 통로</a:t>
            </a:r>
            <a:r>
              <a:rPr lang="en-US" altLang="ko-KR" sz="3200" b="1" dirty="0" smtClean="0"/>
              <a:t>)</a:t>
            </a:r>
          </a:p>
          <a:p>
            <a:pPr>
              <a:buFontTx/>
              <a:buChar char="-"/>
            </a:pPr>
            <a:endParaRPr lang="en-US" altLang="ko-KR" sz="2800" b="1" dirty="0"/>
          </a:p>
          <a:p>
            <a:pPr>
              <a:buNone/>
            </a:pPr>
            <a:r>
              <a:rPr lang="en-US" altLang="ko-KR" sz="2800" b="1" dirty="0" smtClean="0"/>
              <a:t>- </a:t>
            </a:r>
            <a:r>
              <a:rPr lang="ko-KR" altLang="en-US" sz="3200" b="1" dirty="0" smtClean="0"/>
              <a:t>남북교류 사업 합의서 전면 무효화</a:t>
            </a:r>
            <a:r>
              <a:rPr lang="en-US" altLang="ko-KR" sz="3200" b="1" dirty="0" smtClean="0"/>
              <a:t>(109</a:t>
            </a:r>
            <a:r>
              <a:rPr lang="ko-KR" altLang="en-US" sz="3200" b="1" dirty="0" smtClean="0"/>
              <a:t>개</a:t>
            </a:r>
            <a:r>
              <a:rPr lang="en-US" altLang="ko-KR" sz="3200" b="1" dirty="0" smtClean="0"/>
              <a:t>)</a:t>
            </a:r>
            <a:endParaRPr lang="en-US" altLang="ko-KR" sz="2800" b="1" dirty="0"/>
          </a:p>
        </p:txBody>
      </p:sp>
    </p:spTree>
    <p:extLst>
      <p:ext uri="{BB962C8B-B14F-4D97-AF65-F5344CB8AC3E}">
        <p14:creationId xmlns:p14="http://schemas.microsoft.com/office/powerpoint/2010/main" val="418547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●</a:t>
            </a:r>
            <a:r>
              <a:rPr lang="ko-KR" altLang="en-US" u="sng" dirty="0" err="1" smtClean="0"/>
              <a:t>소결론</a:t>
            </a:r>
            <a:r>
              <a:rPr lang="ko-KR" altLang="en-US" u="sng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2400" b="1" dirty="0" smtClean="0"/>
              <a:t>  </a:t>
            </a:r>
            <a:r>
              <a:rPr lang="en-US" altLang="ko-KR" sz="4000" b="1" dirty="0" smtClean="0"/>
              <a:t>- </a:t>
            </a:r>
            <a:r>
              <a:rPr lang="en-US" altLang="ko-KR" sz="4600" b="1" dirty="0" smtClean="0"/>
              <a:t>‘</a:t>
            </a:r>
            <a:r>
              <a:rPr lang="ko-KR" altLang="en-US" sz="4600" b="1" dirty="0" smtClean="0"/>
              <a:t>치킨 게임</a:t>
            </a:r>
            <a:r>
              <a:rPr lang="en-US" altLang="ko-KR" sz="4600" b="1" dirty="0" smtClean="0"/>
              <a:t>’ </a:t>
            </a:r>
            <a:r>
              <a:rPr lang="en-US" altLang="ko-KR" sz="4600" dirty="0" smtClean="0"/>
              <a:t>〮 </a:t>
            </a:r>
            <a:r>
              <a:rPr lang="ko-KR" altLang="en-US" sz="4600" b="1" dirty="0" smtClean="0"/>
              <a:t>우발적 충돌 가능성</a:t>
            </a:r>
            <a:r>
              <a:rPr lang="en-US" altLang="ko-KR" sz="4000" b="1" dirty="0" smtClean="0"/>
              <a:t> </a:t>
            </a:r>
            <a:r>
              <a:rPr lang="ko-KR" altLang="en-US" sz="4000" b="1" dirty="0" err="1" smtClean="0"/>
              <a:t>불배제</a:t>
            </a:r>
            <a:endParaRPr lang="en-US" altLang="ko-KR" sz="3600" b="1" dirty="0" smtClean="0"/>
          </a:p>
          <a:p>
            <a:pPr fontAlgn="base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 </a:t>
            </a:r>
            <a:r>
              <a:rPr lang="en-US" altLang="ko-KR" sz="3100" b="1" dirty="0" smtClean="0"/>
              <a:t>▶</a:t>
            </a:r>
            <a:r>
              <a:rPr lang="ko-KR" altLang="en-US" sz="3400" b="1" dirty="0" smtClean="0"/>
              <a:t>서해 </a:t>
            </a:r>
            <a:r>
              <a:rPr lang="en-US" altLang="ko-KR" sz="3400" b="1" dirty="0" smtClean="0"/>
              <a:t>5</a:t>
            </a:r>
            <a:r>
              <a:rPr lang="ko-KR" altLang="en-US" sz="3400" b="1" dirty="0" smtClean="0"/>
              <a:t>도</a:t>
            </a:r>
            <a:r>
              <a:rPr lang="en-US" altLang="ko-KR" sz="3400" b="1" dirty="0" smtClean="0"/>
              <a:t>, MDL </a:t>
            </a:r>
            <a:r>
              <a:rPr lang="ko-KR" altLang="en-US" sz="3400" b="1" dirty="0" smtClean="0"/>
              <a:t>지역 </a:t>
            </a:r>
            <a:endParaRPr lang="en-US" altLang="ko-KR" sz="3100" b="1" dirty="0" smtClean="0"/>
          </a:p>
          <a:p>
            <a:pPr fontAlgn="base">
              <a:buNone/>
            </a:pPr>
            <a:r>
              <a:rPr lang="en-US" altLang="ko-KR" sz="3600" b="1" dirty="0" smtClean="0"/>
              <a:t>   </a:t>
            </a:r>
            <a:r>
              <a:rPr lang="en-US" altLang="ko-KR" sz="3100" b="1" dirty="0" smtClean="0"/>
              <a:t>▶</a:t>
            </a:r>
            <a:r>
              <a:rPr lang="en-US" altLang="ko-KR" sz="3400" b="1" dirty="0" smtClean="0"/>
              <a:t>UNSC</a:t>
            </a:r>
            <a:r>
              <a:rPr lang="ko-KR" altLang="en-US" sz="3400" b="1" dirty="0" smtClean="0"/>
              <a:t>제재 기간 남북대화 실종</a:t>
            </a:r>
            <a:endParaRPr lang="en-US" altLang="ko-KR" sz="3400" b="1" dirty="0" smtClean="0"/>
          </a:p>
          <a:p>
            <a:pPr fontAlgn="base">
              <a:buNone/>
            </a:pPr>
            <a:endParaRPr lang="en-US" altLang="ko-KR" sz="3100" b="1" dirty="0" smtClean="0"/>
          </a:p>
          <a:p>
            <a:pPr fontAlgn="base">
              <a:buNone/>
            </a:pPr>
            <a:r>
              <a:rPr lang="en-US" altLang="ko-KR" sz="3200" b="1" dirty="0" smtClean="0"/>
              <a:t>▷</a:t>
            </a:r>
            <a:r>
              <a:rPr lang="ko-KR" altLang="en-US" sz="4100" b="1" dirty="0" smtClean="0"/>
              <a:t>통일선교환경에도 역기능적 영향 심대</a:t>
            </a:r>
            <a:endParaRPr lang="en-US" altLang="ko-KR" sz="4100" b="1" dirty="0" smtClean="0"/>
          </a:p>
          <a:p>
            <a:pPr fontAlgn="base">
              <a:buNone/>
            </a:pPr>
            <a:endParaRPr lang="en-US" altLang="ko-KR" sz="3200" b="1" dirty="0" smtClean="0"/>
          </a:p>
          <a:p>
            <a:pPr fontAlgn="base">
              <a:buNone/>
            </a:pPr>
            <a:r>
              <a:rPr lang="ko-KR" altLang="en-US" sz="3200" b="1" dirty="0" smtClean="0"/>
              <a:t> </a:t>
            </a:r>
            <a:r>
              <a:rPr lang="en-US" altLang="ko-KR" sz="3400" b="1" dirty="0" smtClean="0"/>
              <a:t>-</a:t>
            </a:r>
            <a:r>
              <a:rPr lang="ko-KR" altLang="en-US" sz="3400" b="1" dirty="0" smtClean="0"/>
              <a:t> </a:t>
            </a:r>
            <a:r>
              <a:rPr lang="ko-KR" altLang="en-US" sz="4000" b="1" dirty="0" smtClean="0"/>
              <a:t>접촉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방북</a:t>
            </a:r>
            <a:r>
              <a:rPr lang="en-US" altLang="ko-KR" sz="4000" b="1" dirty="0"/>
              <a:t> </a:t>
            </a:r>
            <a:r>
              <a:rPr lang="ko-KR" altLang="en-US" sz="4000" b="1" dirty="0" smtClean="0"/>
              <a:t>전면불허</a:t>
            </a:r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인도적 지원도 유보</a:t>
            </a:r>
            <a:endParaRPr lang="en-US" altLang="ko-KR" sz="4000" b="1" dirty="0" smtClean="0"/>
          </a:p>
          <a:p>
            <a:pPr fontAlgn="base">
              <a:buNone/>
            </a:pP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/>
              <a:t> </a:t>
            </a:r>
            <a:r>
              <a:rPr lang="en-US" altLang="ko-KR" sz="3400" b="1" dirty="0" smtClean="0"/>
              <a:t>- ‘</a:t>
            </a:r>
            <a:r>
              <a:rPr lang="ko-KR" altLang="en-US" sz="4000" b="1" dirty="0" smtClean="0"/>
              <a:t>복음의 틈새</a:t>
            </a:r>
            <a:r>
              <a:rPr lang="en-US" altLang="ko-KR" sz="4000" b="1" dirty="0" smtClean="0"/>
              <a:t>’ </a:t>
            </a:r>
            <a:r>
              <a:rPr lang="ko-KR" altLang="en-US" sz="4000" b="1" dirty="0" smtClean="0"/>
              <a:t>차단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북한선교의 위험 가중</a:t>
            </a:r>
            <a:endParaRPr lang="en-US" altLang="ko-KR" sz="3400" b="1" dirty="0" smtClean="0"/>
          </a:p>
          <a:p>
            <a:pPr fontAlgn="base">
              <a:buNone/>
            </a:pPr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endParaRPr lang="ko-KR" altLang="en-US" sz="3200" b="1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4000" b="1" dirty="0" smtClean="0"/>
              <a:t>○’</a:t>
            </a:r>
            <a:r>
              <a:rPr lang="ko-KR" altLang="en-US" sz="4000" b="1" dirty="0" smtClean="0"/>
              <a:t>복음의 틈새</a:t>
            </a:r>
            <a:r>
              <a:rPr lang="en-US" altLang="ko-KR" sz="4000" b="1" dirty="0" smtClean="0"/>
              <a:t>’</a:t>
            </a:r>
            <a:r>
              <a:rPr lang="ko-KR" altLang="en-US" sz="4000" b="1" dirty="0" smtClean="0"/>
              <a:t> 차단</a:t>
            </a:r>
            <a:endParaRPr lang="en-US" altLang="ko-KR" sz="4000" b="1" dirty="0" smtClean="0"/>
          </a:p>
          <a:p>
            <a:pPr fontAlgn="base">
              <a:buNone/>
            </a:pPr>
            <a:r>
              <a:rPr lang="en-US" altLang="ko-KR" sz="4000" b="1" dirty="0"/>
              <a:t> </a:t>
            </a:r>
            <a:r>
              <a:rPr lang="en-US" altLang="ko-KR" sz="4000" b="1" dirty="0" smtClean="0"/>
              <a:t>  </a:t>
            </a:r>
            <a:r>
              <a:rPr lang="en-US" altLang="ko-KR" sz="2800" b="1" dirty="0" smtClean="0"/>
              <a:t>&lt;#</a:t>
            </a:r>
            <a:r>
              <a:rPr lang="ko-KR" altLang="en-US" sz="2800" b="1" dirty="0" smtClean="0"/>
              <a:t>개성공단 현황 별도 설명</a:t>
            </a:r>
            <a:r>
              <a:rPr lang="en-US" altLang="ko-KR" sz="2800" b="1" dirty="0" smtClean="0"/>
              <a:t>&gt;</a:t>
            </a:r>
          </a:p>
          <a:p>
            <a:pPr fontAlgn="base">
              <a:buNone/>
            </a:pPr>
            <a:r>
              <a:rPr lang="en-US" altLang="ko-KR" sz="4100" b="1" dirty="0"/>
              <a:t> </a:t>
            </a:r>
            <a:r>
              <a:rPr lang="en-US" altLang="ko-KR" sz="2200" b="1" dirty="0" smtClean="0"/>
              <a:t>▶</a:t>
            </a:r>
            <a:r>
              <a:rPr lang="ko-KR" altLang="en-US" sz="3000" b="1" dirty="0" smtClean="0"/>
              <a:t>개성공단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폐쇄</a:t>
            </a:r>
            <a:r>
              <a:rPr lang="en-US" altLang="ko-KR" sz="3000" b="1" dirty="0" smtClean="0"/>
              <a:t>(110</a:t>
            </a:r>
            <a:r>
              <a:rPr lang="ko-KR" altLang="en-US" sz="3000" b="1" dirty="0" smtClean="0"/>
              <a:t>일째</a:t>
            </a:r>
            <a:r>
              <a:rPr lang="en-US" altLang="ko-KR" sz="3000" b="1" dirty="0" smtClean="0"/>
              <a:t>: 5.30</a:t>
            </a:r>
            <a:r>
              <a:rPr lang="ko-KR" altLang="en-US" sz="3000" b="1" dirty="0" smtClean="0"/>
              <a:t>일 현재</a:t>
            </a:r>
            <a:r>
              <a:rPr lang="en-US" altLang="ko-KR" sz="3000" b="1" dirty="0" smtClean="0"/>
              <a:t>)</a:t>
            </a:r>
          </a:p>
          <a:p>
            <a:pPr fontAlgn="base">
              <a:buNone/>
            </a:pPr>
            <a:r>
              <a:rPr lang="en-US" altLang="ko-KR" sz="3000" b="1" dirty="0"/>
              <a:t> </a:t>
            </a:r>
            <a:r>
              <a:rPr lang="en-US" altLang="ko-KR" sz="3000" b="1" dirty="0" smtClean="0"/>
              <a:t>  #163</a:t>
            </a:r>
            <a:r>
              <a:rPr lang="ko-KR" altLang="en-US" sz="3000" b="1" dirty="0" smtClean="0"/>
              <a:t>개 기업</a:t>
            </a:r>
            <a:r>
              <a:rPr lang="en-US" altLang="ko-KR" sz="3000" b="1" dirty="0" smtClean="0"/>
              <a:t>, </a:t>
            </a:r>
            <a:r>
              <a:rPr lang="ko-KR" altLang="en-US" sz="3000" b="1" dirty="0" smtClean="0"/>
              <a:t>헌법소원 심판 </a:t>
            </a:r>
            <a:r>
              <a:rPr lang="ko-KR" altLang="en-US" sz="3000" b="1" dirty="0" err="1" smtClean="0"/>
              <a:t>청구중</a:t>
            </a:r>
            <a:endParaRPr lang="en-US" altLang="ko-KR" sz="3000" b="1" dirty="0" smtClean="0"/>
          </a:p>
          <a:p>
            <a:pPr fontAlgn="base">
              <a:buNone/>
            </a:pPr>
            <a:r>
              <a:rPr lang="en-US" altLang="ko-KR" sz="2400" b="1" dirty="0" smtClean="0"/>
              <a:t> -</a:t>
            </a:r>
            <a:r>
              <a:rPr lang="ko-KR" altLang="en-US" sz="2400" b="1" dirty="0" smtClean="0"/>
              <a:t> </a:t>
            </a:r>
            <a:r>
              <a:rPr lang="en-US" altLang="ko-KR" sz="2800" dirty="0" smtClean="0"/>
              <a:t>’</a:t>
            </a:r>
            <a:r>
              <a:rPr lang="ko-KR" altLang="en-US" sz="2800" b="1" dirty="0" smtClean="0"/>
              <a:t>호혜적 경협단지</a:t>
            </a:r>
            <a:endParaRPr lang="en-US" altLang="ko-KR" sz="2000" b="1" dirty="0"/>
          </a:p>
          <a:p>
            <a:pPr fontAlgn="base">
              <a:buNone/>
            </a:pPr>
            <a:r>
              <a:rPr lang="en-US" altLang="ko-KR" sz="3200" b="1" dirty="0" smtClean="0"/>
              <a:t> </a:t>
            </a:r>
            <a:r>
              <a:rPr lang="en-US" altLang="ko-KR" sz="2800" b="1" dirty="0" smtClean="0"/>
              <a:t>- ‘</a:t>
            </a:r>
            <a:r>
              <a:rPr lang="ko-KR" altLang="en-US" sz="2800" b="1" dirty="0" smtClean="0"/>
              <a:t>북한동포들의 마음 얻기 현장</a:t>
            </a:r>
            <a:r>
              <a:rPr lang="en-US" altLang="ko-KR" sz="2800" b="1" dirty="0" smtClean="0"/>
              <a:t>….!</a:t>
            </a:r>
            <a:endParaRPr lang="ko-KR" altLang="en-US" sz="1800" b="1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57592" cy="78296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sz="4400" dirty="0"/>
              <a:t>2</a:t>
            </a:r>
            <a:r>
              <a:rPr lang="en-US" altLang="ko-KR" sz="4000" dirty="0" smtClean="0"/>
              <a:t>.</a:t>
            </a:r>
            <a:r>
              <a:rPr lang="ko-KR" altLang="en-US" sz="4400" dirty="0" smtClean="0"/>
              <a:t>통일선교환경의 먹구름</a:t>
            </a:r>
            <a:r>
              <a:rPr lang="ko-KR" altLang="en-US" sz="5300" dirty="0" smtClean="0"/>
              <a:t>                   </a:t>
            </a:r>
            <a:endParaRPr lang="ko-KR" altLang="en-US" sz="4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68" y="620688"/>
            <a:ext cx="7869560" cy="5631904"/>
          </a:xfrm>
        </p:spPr>
        <p:txBody>
          <a:bodyPr/>
          <a:lstStyle/>
          <a:p>
            <a:pPr fontAlgn="base">
              <a:buNone/>
            </a:pPr>
            <a:r>
              <a:rPr lang="ko-KR" altLang="en-US" sz="4000" b="1" dirty="0" smtClean="0"/>
              <a:t>◉</a:t>
            </a:r>
            <a:r>
              <a:rPr lang="ko-KR" altLang="en-US" sz="3600" b="1" dirty="0" err="1" smtClean="0"/>
              <a:t>기독실업인들의</a:t>
            </a:r>
            <a:r>
              <a:rPr lang="ko-KR" altLang="en-US" sz="3600" b="1" dirty="0" smtClean="0"/>
              <a:t> </a:t>
            </a:r>
            <a:r>
              <a:rPr lang="en-US" altLang="ko-KR" sz="3600" b="1" dirty="0" smtClean="0"/>
              <a:t>‘</a:t>
            </a:r>
            <a:r>
              <a:rPr lang="ko-KR" altLang="en-US" sz="3600" b="1" dirty="0" err="1" smtClean="0"/>
              <a:t>디아코니아</a:t>
            </a:r>
            <a:r>
              <a:rPr lang="en-US" altLang="ko-KR" sz="3600" b="1" dirty="0" smtClean="0"/>
              <a:t>’</a:t>
            </a:r>
            <a:r>
              <a:rPr lang="ko-KR" altLang="en-US" sz="3600" b="1" dirty="0" err="1" smtClean="0"/>
              <a:t>실천장</a:t>
            </a:r>
            <a:endParaRPr lang="en-US" altLang="ko-KR" sz="2400" dirty="0" smtClean="0"/>
          </a:p>
          <a:p>
            <a:pPr fontAlgn="base">
              <a:buNone/>
            </a:pPr>
            <a:endParaRPr lang="en-US" altLang="ko-KR" sz="2800" dirty="0" smtClean="0"/>
          </a:p>
          <a:p>
            <a:pPr fontAlgn="base">
              <a:buNone/>
            </a:pPr>
            <a:r>
              <a:rPr lang="en-US" altLang="ko-KR" sz="2800" dirty="0"/>
              <a:t> </a:t>
            </a:r>
            <a:r>
              <a:rPr lang="en-US" altLang="ko-KR" sz="3200" b="1" dirty="0" smtClean="0"/>
              <a:t>-’</a:t>
            </a:r>
            <a:r>
              <a:rPr lang="ko-KR" altLang="en-US" sz="3200" b="1" dirty="0" smtClean="0"/>
              <a:t>신원 </a:t>
            </a:r>
            <a:r>
              <a:rPr lang="ko-KR" altLang="en-US" sz="3200" b="1" dirty="0" err="1" smtClean="0"/>
              <a:t>에벤에셀</a:t>
            </a:r>
            <a:r>
              <a:rPr lang="en-US" altLang="ko-KR" sz="3200" b="1" dirty="0" smtClean="0"/>
              <a:t>’</a:t>
            </a:r>
            <a:r>
              <a:rPr lang="ko-KR" altLang="en-US" sz="3200" b="1" dirty="0" smtClean="0"/>
              <a:t> 등 기업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개성병원 등</a:t>
            </a:r>
            <a:endParaRPr lang="en-US" altLang="ko-KR" sz="3200" b="1" dirty="0" smtClean="0"/>
          </a:p>
          <a:p>
            <a:pPr fontAlgn="base">
              <a:buNone/>
            </a:pPr>
            <a:endParaRPr lang="en-US" altLang="ko-KR" sz="3200" b="1" dirty="0"/>
          </a:p>
          <a:p>
            <a:pPr fontAlgn="base">
              <a:buNone/>
            </a:pPr>
            <a:r>
              <a:rPr lang="en-US" altLang="ko-KR" sz="2700" b="1" dirty="0" smtClean="0"/>
              <a:t>▶</a:t>
            </a:r>
            <a:r>
              <a:rPr lang="ko-KR" altLang="en-US" sz="2700" b="1" dirty="0" smtClean="0"/>
              <a:t> </a:t>
            </a:r>
            <a:r>
              <a:rPr lang="ko-KR" altLang="en-US" sz="2800" b="1" dirty="0" smtClean="0"/>
              <a:t>눈높이 대화와 동포</a:t>
            </a:r>
            <a:r>
              <a:rPr lang="ko-KR" altLang="en-US" sz="2800" b="1" dirty="0"/>
              <a:t>애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/>
              <a:t>나눔터</a:t>
            </a:r>
            <a:endParaRPr lang="en-US" altLang="ko-KR" sz="2800" b="1" dirty="0" smtClean="0"/>
          </a:p>
          <a:p>
            <a:pPr fontAlgn="base">
              <a:buNone/>
            </a:pPr>
            <a:endParaRPr lang="en-US" altLang="ko-KR" sz="2700" b="1" dirty="0" smtClean="0"/>
          </a:p>
          <a:p>
            <a:pPr fontAlgn="base">
              <a:buNone/>
            </a:pPr>
            <a:r>
              <a:rPr lang="en-US" altLang="ko-KR" sz="2700" b="1" dirty="0" smtClean="0"/>
              <a:t>▶ </a:t>
            </a:r>
            <a:r>
              <a:rPr lang="en-US" altLang="ko-KR" sz="3200" b="1" dirty="0" smtClean="0"/>
              <a:t>‘</a:t>
            </a:r>
            <a:r>
              <a:rPr lang="ko-KR" altLang="en-US" sz="3200" b="1" dirty="0" smtClean="0"/>
              <a:t>평신도 간접선교 </a:t>
            </a:r>
            <a:r>
              <a:rPr lang="ko-KR" altLang="en-US" sz="3200" b="1" dirty="0" err="1" smtClean="0"/>
              <a:t>특구</a:t>
            </a:r>
            <a:r>
              <a:rPr lang="en-US" altLang="ko-KR" sz="2800" b="1" dirty="0" smtClean="0"/>
              <a:t>’</a:t>
            </a: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                 </a:t>
            </a:r>
          </a:p>
          <a:p>
            <a:pPr fontAlgn="base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 -</a:t>
            </a:r>
            <a:r>
              <a:rPr lang="en-US" altLang="ko-KR" sz="2700" b="1" dirty="0" smtClean="0"/>
              <a:t>‘</a:t>
            </a:r>
            <a:r>
              <a:rPr lang="ko-KR" altLang="en-US" sz="2700" b="1" dirty="0" smtClean="0"/>
              <a:t>종이에 물 스며들기</a:t>
            </a:r>
            <a:r>
              <a:rPr lang="en-US" altLang="ko-KR" sz="2700" b="1" dirty="0" smtClean="0"/>
              <a:t>’</a:t>
            </a:r>
          </a:p>
          <a:p>
            <a:pPr fontAlgn="base">
              <a:buNone/>
            </a:pPr>
            <a:endParaRPr lang="en-US" altLang="ko-KR" sz="2700" b="1" dirty="0" smtClean="0"/>
          </a:p>
          <a:p>
            <a:pPr fontAlgn="base">
              <a:buNone/>
            </a:pPr>
            <a:endParaRPr lang="en-US" altLang="ko-KR" sz="2700" b="1" dirty="0" smtClean="0"/>
          </a:p>
          <a:p>
            <a:pPr fontAlgn="base">
              <a:buNone/>
            </a:pPr>
            <a:endParaRPr lang="en-US" altLang="ko-KR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ko-KR" altLang="en-US" sz="2800" dirty="0" smtClean="0"/>
              <a:t>●</a:t>
            </a:r>
            <a:r>
              <a:rPr lang="en-US" altLang="ko-KR" sz="2800" dirty="0" smtClean="0"/>
              <a:t>”</a:t>
            </a:r>
            <a:r>
              <a:rPr lang="ko-KR" altLang="en-US" sz="3600" b="1" u="sng" dirty="0" err="1" smtClean="0"/>
              <a:t>에벤에셀이</a:t>
            </a:r>
            <a:r>
              <a:rPr lang="ko-KR" altLang="en-US" sz="3600" b="1" u="sng" dirty="0" smtClean="0"/>
              <a:t> 무슨 </a:t>
            </a:r>
            <a:r>
              <a:rPr lang="ko-KR" altLang="en-US" sz="3600" b="1" u="sng" dirty="0" err="1" smtClean="0"/>
              <a:t>말입네까</a:t>
            </a:r>
            <a:r>
              <a:rPr lang="en-US" altLang="ko-KR" sz="3600" b="1" u="sng" dirty="0" smtClean="0"/>
              <a:t>?”</a:t>
            </a:r>
          </a:p>
          <a:p>
            <a:pPr fontAlgn="base">
              <a:buNone/>
            </a:pPr>
            <a:endParaRPr lang="en-US" altLang="ko-KR" sz="3200" b="1" u="sng" dirty="0"/>
          </a:p>
          <a:p>
            <a:pPr fontAlgn="base">
              <a:buNone/>
            </a:pPr>
            <a:r>
              <a:rPr lang="en-US" altLang="ko-KR" sz="3200" b="1" u="sng" dirty="0"/>
              <a:t> </a:t>
            </a:r>
            <a:r>
              <a:rPr lang="en-US" altLang="ko-KR" sz="3200" b="1" u="sng" dirty="0" smtClean="0"/>
              <a:t>▶Ebenezer=</a:t>
            </a:r>
            <a:r>
              <a:rPr lang="ko-KR" altLang="en-US" sz="3600" b="1" u="sng" dirty="0" smtClean="0"/>
              <a:t>도움의 돌</a:t>
            </a:r>
            <a:r>
              <a:rPr lang="en-US" altLang="ko-KR" sz="2400" b="1" u="sng" dirty="0"/>
              <a:t> </a:t>
            </a:r>
            <a:r>
              <a:rPr lang="en-US" altLang="ko-KR" sz="2400" b="1" u="sng" dirty="0" smtClean="0"/>
              <a:t>&lt;</a:t>
            </a:r>
            <a:r>
              <a:rPr lang="ko-KR" altLang="en-US" sz="2400" b="1" u="sng" dirty="0" err="1" smtClean="0"/>
              <a:t>사무엘상</a:t>
            </a:r>
            <a:r>
              <a:rPr lang="ko-KR" altLang="en-US" sz="2400" b="1" u="sng" dirty="0" smtClean="0"/>
              <a:t> </a:t>
            </a:r>
            <a:r>
              <a:rPr lang="en-US" altLang="ko-KR" sz="2400" b="1" u="sng" dirty="0" smtClean="0"/>
              <a:t>7:12&gt;  </a:t>
            </a:r>
          </a:p>
          <a:p>
            <a:pPr fontAlgn="base">
              <a:buNone/>
            </a:pPr>
            <a:r>
              <a:rPr lang="en-US" altLang="ko-KR" sz="2400" b="1" u="sng" dirty="0" smtClean="0"/>
              <a:t>     ▷</a:t>
            </a:r>
            <a:r>
              <a:rPr lang="ko-KR" altLang="en-US" sz="2800" b="1" u="sng" dirty="0" smtClean="0"/>
              <a:t>승리의 돌</a:t>
            </a:r>
            <a:r>
              <a:rPr lang="en-US" altLang="ko-KR" sz="2800" b="1" u="sng" dirty="0" smtClean="0"/>
              <a:t>, </a:t>
            </a:r>
            <a:r>
              <a:rPr lang="ko-KR" altLang="en-US" sz="2800" b="1" u="sng" dirty="0" smtClean="0"/>
              <a:t>감사의 돌</a:t>
            </a:r>
            <a:r>
              <a:rPr lang="en-US" altLang="ko-KR" sz="2800" b="1" u="sng" dirty="0" smtClean="0"/>
              <a:t>, </a:t>
            </a:r>
            <a:r>
              <a:rPr lang="ko-KR" altLang="en-US" sz="2800" b="1" u="sng" dirty="0" smtClean="0"/>
              <a:t>찬양의 돌</a:t>
            </a:r>
            <a:endParaRPr lang="en-US" altLang="ko-KR" sz="2800" b="1" u="sng" dirty="0" smtClean="0"/>
          </a:p>
          <a:p>
            <a:pPr fontAlgn="base">
              <a:buNone/>
            </a:pPr>
            <a:endParaRPr lang="en-US" altLang="ko-KR" sz="1800" b="1" u="sng" dirty="0" smtClean="0"/>
          </a:p>
          <a:p>
            <a:pPr fontAlgn="base">
              <a:buNone/>
            </a:pPr>
            <a:r>
              <a:rPr lang="en-US" altLang="ko-KR" sz="3200" b="1" dirty="0" smtClean="0"/>
              <a:t>“</a:t>
            </a:r>
            <a:r>
              <a:rPr lang="ko-KR" altLang="en-US" sz="3200" b="1" dirty="0" err="1" smtClean="0"/>
              <a:t>사무엘이</a:t>
            </a:r>
            <a:r>
              <a:rPr lang="ko-KR" altLang="en-US" sz="3200" b="1" dirty="0" smtClean="0"/>
              <a:t> 돌을 취하여 </a:t>
            </a:r>
            <a:r>
              <a:rPr lang="ko-KR" altLang="en-US" sz="3200" b="1" dirty="0" err="1" smtClean="0"/>
              <a:t>미스바와</a:t>
            </a:r>
            <a:r>
              <a:rPr lang="ko-KR" altLang="en-US" sz="3200" b="1" dirty="0" smtClean="0"/>
              <a:t> 센 사이에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세워 이르되</a:t>
            </a:r>
            <a:r>
              <a:rPr lang="en-US" altLang="ko-KR" sz="3200" b="1" dirty="0" smtClean="0"/>
              <a:t>, ‘</a:t>
            </a:r>
            <a:r>
              <a:rPr lang="ko-KR" altLang="en-US" sz="3200" b="1" dirty="0" smtClean="0"/>
              <a:t>여호와께서 여기까지 우리를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600" b="1" dirty="0" smtClean="0"/>
              <a:t> </a:t>
            </a:r>
            <a:r>
              <a:rPr lang="ko-KR" altLang="en-US" sz="3200" b="1" dirty="0" smtClean="0"/>
              <a:t>도우셨다’</a:t>
            </a:r>
            <a:r>
              <a:rPr lang="ko-KR" altLang="en-US" sz="3600" b="1" dirty="0" smtClean="0"/>
              <a:t> </a:t>
            </a:r>
            <a:r>
              <a:rPr lang="ko-KR" altLang="en-US" sz="3200" b="1" dirty="0" smtClean="0"/>
              <a:t>하고 그 이름을</a:t>
            </a:r>
            <a:r>
              <a:rPr lang="en-US" altLang="ko-KR" sz="3200" b="1" dirty="0"/>
              <a:t> </a:t>
            </a:r>
            <a:r>
              <a:rPr lang="ko-KR" altLang="en-US" sz="3200" b="1" dirty="0" err="1" smtClean="0"/>
              <a:t>에벤에셀</a:t>
            </a:r>
            <a:r>
              <a:rPr lang="ko-KR" altLang="en-US" sz="3200" b="1" dirty="0" smtClean="0"/>
              <a:t> 이라고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하니라”</a:t>
            </a:r>
          </a:p>
          <a:p>
            <a:pPr fontAlgn="base">
              <a:buNone/>
            </a:pPr>
            <a:endParaRPr lang="en-US" altLang="ko-KR" dirty="0" smtClean="0"/>
          </a:p>
          <a:p>
            <a:pPr fontAlgn="base">
              <a:buNone/>
            </a:pPr>
            <a:endParaRPr lang="en-US" altLang="ko-KR" sz="2400" b="1" u="sng" dirty="0"/>
          </a:p>
          <a:p>
            <a:pPr fontAlgn="base"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2060848"/>
            <a:ext cx="8373616" cy="438912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ko-KR" altLang="en-US" sz="3400" b="1" dirty="0" smtClean="0"/>
              <a:t>● </a:t>
            </a:r>
            <a:r>
              <a:rPr lang="ko-KR" altLang="en-US" sz="4000" b="1" dirty="0" smtClean="0"/>
              <a:t>교회</a:t>
            </a:r>
            <a:r>
              <a:rPr lang="en-US" altLang="ko-KR" sz="4000" b="1" dirty="0" smtClean="0"/>
              <a:t>, NGO(</a:t>
            </a:r>
            <a:r>
              <a:rPr lang="ko-KR" altLang="en-US" sz="4000" b="1" dirty="0" smtClean="0"/>
              <a:t>국제 포함</a:t>
            </a:r>
            <a:r>
              <a:rPr lang="en-US" altLang="ko-KR" sz="4000" b="1" dirty="0" smtClean="0"/>
              <a:t>)</a:t>
            </a:r>
            <a:r>
              <a:rPr lang="ko-KR" altLang="en-US" sz="4000" b="1" dirty="0" smtClean="0"/>
              <a:t>의 방북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체류</a:t>
            </a:r>
            <a:r>
              <a:rPr lang="en-US" altLang="ko-KR" sz="4000" b="1" dirty="0" smtClean="0"/>
              <a:t>, </a:t>
            </a:r>
            <a:endParaRPr lang="en-US" altLang="ko-KR" sz="4000" b="1" dirty="0" smtClean="0"/>
          </a:p>
          <a:p>
            <a:pPr fontAlgn="base">
              <a:buNone/>
            </a:pPr>
            <a:r>
              <a:rPr lang="en-US" altLang="ko-KR" sz="4000" b="1" dirty="0"/>
              <a:t> </a:t>
            </a:r>
            <a:r>
              <a:rPr lang="en-US" altLang="ko-KR" sz="4000" b="1" dirty="0" smtClean="0"/>
              <a:t>  </a:t>
            </a:r>
            <a:r>
              <a:rPr lang="ko-KR" altLang="en-US" sz="4000" b="1" dirty="0" smtClean="0"/>
              <a:t>상주 불허</a:t>
            </a:r>
            <a:endParaRPr lang="en-US" altLang="ko-KR" sz="4000" b="1" dirty="0" smtClean="0"/>
          </a:p>
          <a:p>
            <a:pPr fontAlgn="base">
              <a:buNone/>
            </a:pPr>
            <a:r>
              <a:rPr lang="en-US" altLang="ko-KR" sz="4000" b="1" dirty="0"/>
              <a:t> </a:t>
            </a:r>
            <a:r>
              <a:rPr lang="en-US" altLang="ko-KR" sz="4000" b="1" dirty="0" smtClean="0"/>
              <a:t>  </a:t>
            </a:r>
            <a:r>
              <a:rPr lang="en-US" altLang="ko-KR" sz="3300" b="1" dirty="0" smtClean="0"/>
              <a:t>-</a:t>
            </a:r>
            <a:r>
              <a:rPr lang="ko-KR" altLang="en-US" sz="3300" b="1" dirty="0" smtClean="0"/>
              <a:t>병원</a:t>
            </a:r>
            <a:r>
              <a:rPr lang="en-US" altLang="ko-KR" sz="3300" b="1" dirty="0" smtClean="0"/>
              <a:t>/</a:t>
            </a:r>
            <a:r>
              <a:rPr lang="ko-KR" altLang="en-US" sz="3300" b="1" dirty="0" smtClean="0"/>
              <a:t>진료소</a:t>
            </a:r>
            <a:r>
              <a:rPr lang="en-US" altLang="ko-KR" sz="3300" b="1" dirty="0" smtClean="0"/>
              <a:t>, </a:t>
            </a:r>
            <a:r>
              <a:rPr lang="ko-KR" altLang="en-US" sz="3300" b="1" dirty="0" smtClean="0"/>
              <a:t>협동농장</a:t>
            </a:r>
            <a:r>
              <a:rPr lang="en-US" altLang="ko-KR" sz="3300" b="1" dirty="0" smtClean="0"/>
              <a:t>, </a:t>
            </a:r>
            <a:r>
              <a:rPr lang="ko-KR" altLang="en-US" sz="3300" b="1" dirty="0" err="1" smtClean="0"/>
              <a:t>과기대</a:t>
            </a:r>
            <a:r>
              <a:rPr lang="en-US" altLang="ko-KR" sz="3300" b="1" dirty="0" smtClean="0"/>
              <a:t>, </a:t>
            </a:r>
            <a:r>
              <a:rPr lang="ko-KR" altLang="en-US" sz="3300" b="1" dirty="0" smtClean="0"/>
              <a:t>학교</a:t>
            </a:r>
            <a:r>
              <a:rPr lang="en-US" altLang="ko-KR" sz="3300" b="1" dirty="0" smtClean="0"/>
              <a:t>, </a:t>
            </a:r>
            <a:endParaRPr lang="en-US" altLang="ko-KR" sz="3300" b="1" dirty="0" smtClean="0"/>
          </a:p>
          <a:p>
            <a:pPr fontAlgn="base">
              <a:buNone/>
            </a:pPr>
            <a:r>
              <a:rPr lang="en-US" altLang="ko-KR" sz="3300" b="1" dirty="0"/>
              <a:t> </a:t>
            </a:r>
            <a:r>
              <a:rPr lang="en-US" altLang="ko-KR" sz="3300" b="1" dirty="0" smtClean="0"/>
              <a:t>   </a:t>
            </a:r>
            <a:r>
              <a:rPr lang="ko-KR" altLang="en-US" sz="3300" b="1" dirty="0" smtClean="0"/>
              <a:t>농어촌</a:t>
            </a:r>
            <a:r>
              <a:rPr lang="en-US" altLang="ko-KR" sz="3300" b="1" dirty="0"/>
              <a:t> </a:t>
            </a:r>
            <a:r>
              <a:rPr lang="ko-KR" altLang="en-US" sz="3300" b="1" dirty="0" smtClean="0"/>
              <a:t>건축현장</a:t>
            </a:r>
            <a:r>
              <a:rPr lang="en-US" altLang="ko-KR" sz="3300" b="1" dirty="0" smtClean="0"/>
              <a:t>, </a:t>
            </a:r>
            <a:r>
              <a:rPr lang="ko-KR" altLang="en-US" sz="3300" b="1" dirty="0" smtClean="0"/>
              <a:t>어학연구소 등 평신도 발걸음 봉쇄</a:t>
            </a:r>
            <a:endParaRPr lang="en-US" altLang="ko-KR" sz="4000" b="1" dirty="0" smtClean="0"/>
          </a:p>
          <a:p>
            <a:pPr fontAlgn="base">
              <a:buNone/>
            </a:pPr>
            <a:endParaRPr lang="en-US" altLang="ko-KR" sz="4000" b="1" dirty="0" smtClean="0"/>
          </a:p>
          <a:p>
            <a:pPr fontAlgn="base">
              <a:buNone/>
            </a:pPr>
            <a:r>
              <a:rPr lang="en-US" altLang="ko-KR" sz="3500" b="1" dirty="0" smtClean="0"/>
              <a:t>●</a:t>
            </a:r>
            <a:r>
              <a:rPr lang="en-US" altLang="ko-KR" sz="3900" b="1" dirty="0" smtClean="0"/>
              <a:t> </a:t>
            </a:r>
            <a:r>
              <a:rPr lang="ko-KR" altLang="en-US" sz="3900" b="1" dirty="0" err="1" smtClean="0"/>
              <a:t>영유아</a:t>
            </a:r>
            <a:r>
              <a:rPr lang="en-US" altLang="ko-KR" sz="3900" b="1" dirty="0" smtClean="0"/>
              <a:t>,</a:t>
            </a:r>
            <a:r>
              <a:rPr lang="ko-KR" altLang="en-US" sz="3900" b="1" dirty="0" smtClean="0"/>
              <a:t> 취약계층 생필품</a:t>
            </a:r>
            <a:r>
              <a:rPr lang="en-US" altLang="ko-KR" sz="3900" b="1" dirty="0" smtClean="0"/>
              <a:t>, </a:t>
            </a:r>
            <a:r>
              <a:rPr lang="ko-KR" altLang="en-US" sz="3900" b="1" dirty="0" smtClean="0"/>
              <a:t>의료 지원</a:t>
            </a:r>
            <a:endParaRPr lang="en-US" altLang="ko-KR" sz="3900" b="1" dirty="0" smtClean="0"/>
          </a:p>
          <a:p>
            <a:pPr fontAlgn="base">
              <a:buNone/>
            </a:pPr>
            <a:r>
              <a:rPr lang="en-US" altLang="ko-KR" sz="3900" b="1" dirty="0"/>
              <a:t> </a:t>
            </a:r>
            <a:r>
              <a:rPr lang="en-US" altLang="ko-KR" sz="3900" b="1" dirty="0" smtClean="0"/>
              <a:t>  </a:t>
            </a:r>
            <a:r>
              <a:rPr lang="en-US" altLang="ko-KR" sz="3500" b="1" dirty="0" smtClean="0"/>
              <a:t>(‘</a:t>
            </a:r>
            <a:r>
              <a:rPr lang="ko-KR" altLang="en-US" sz="3500" b="1" dirty="0" smtClean="0"/>
              <a:t>민생 분야</a:t>
            </a:r>
            <a:r>
              <a:rPr lang="en-US" altLang="ko-KR" sz="3500" b="1" dirty="0" smtClean="0"/>
              <a:t>’, </a:t>
            </a:r>
            <a:r>
              <a:rPr lang="ko-KR" altLang="en-US" sz="3500" b="1" dirty="0" smtClean="0"/>
              <a:t>인도적 분야</a:t>
            </a:r>
            <a:r>
              <a:rPr lang="en-US" altLang="ko-KR" sz="3500" b="1" dirty="0" smtClean="0"/>
              <a:t>)</a:t>
            </a:r>
            <a:r>
              <a:rPr lang="ko-KR" altLang="en-US" sz="3900" b="1" dirty="0" smtClean="0"/>
              <a:t> </a:t>
            </a:r>
            <a:r>
              <a:rPr lang="ko-KR" altLang="en-US" sz="3900" b="1" dirty="0" smtClean="0"/>
              <a:t>중단</a:t>
            </a:r>
            <a:endParaRPr lang="en-US" altLang="ko-KR" sz="2800" b="1" dirty="0" smtClean="0"/>
          </a:p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ko-KR" altLang="en-US" dirty="0" smtClean="0"/>
              <a:t> ▶</a:t>
            </a:r>
            <a:r>
              <a:rPr lang="ko-KR" altLang="en-US" sz="3400" b="1" dirty="0" err="1" smtClean="0"/>
              <a:t>유진벨</a:t>
            </a:r>
            <a:r>
              <a:rPr lang="ko-KR" altLang="en-US" sz="3400" b="1" dirty="0" smtClean="0"/>
              <a:t> 재단의 ‘</a:t>
            </a:r>
            <a:r>
              <a:rPr lang="ko-KR" altLang="en-US" sz="3400" b="1" dirty="0" smtClean="0"/>
              <a:t>결핵환자용 </a:t>
            </a:r>
            <a:r>
              <a:rPr lang="ko-KR" altLang="en-US" sz="3400" b="1" dirty="0" smtClean="0"/>
              <a:t>약품 지원 </a:t>
            </a:r>
            <a:r>
              <a:rPr lang="en-US" altLang="ko-KR" sz="3400" b="1" dirty="0" smtClean="0"/>
              <a:t>1</a:t>
            </a:r>
            <a:r>
              <a:rPr lang="ko-KR" altLang="en-US" sz="3400" b="1" dirty="0" smtClean="0"/>
              <a:t>건 승인</a:t>
            </a:r>
            <a:r>
              <a:rPr lang="en-US" altLang="ko-KR" sz="3400" b="1" dirty="0" smtClean="0"/>
              <a:t>&lt;</a:t>
            </a:r>
            <a:r>
              <a:rPr lang="en-US" altLang="ko-KR" sz="3400" b="1" dirty="0" smtClean="0"/>
              <a:t>3.10</a:t>
            </a:r>
            <a:endParaRPr lang="ko-KR" altLang="en-US" dirty="0" smtClean="0"/>
          </a:p>
          <a:p>
            <a:pPr fontAlgn="base">
              <a:buNone/>
            </a:pP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298408"/>
          </a:xfrm>
        </p:spPr>
        <p:txBody>
          <a:bodyPr>
            <a:noAutofit/>
          </a:bodyPr>
          <a:lstStyle/>
          <a:p>
            <a:r>
              <a:rPr lang="en-US" altLang="ko-KR" sz="3600" dirty="0" smtClean="0"/>
              <a:t>○</a:t>
            </a:r>
            <a:r>
              <a:rPr lang="ko-KR" altLang="en-US" sz="4000" dirty="0" smtClean="0"/>
              <a:t>통일선교 사역 통로 전면 차단 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/>
              <a:t> </a:t>
            </a:r>
            <a:r>
              <a:rPr lang="en-US" altLang="ko-KR" sz="4000" dirty="0" smtClean="0"/>
              <a:t>  </a:t>
            </a:r>
            <a:endParaRPr lang="ko-KR" altLang="en-US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3600" dirty="0" smtClean="0"/>
              <a:t>●</a:t>
            </a:r>
            <a:r>
              <a:rPr lang="ko-KR" altLang="en-US" sz="3600" u="sng" dirty="0" smtClean="0"/>
              <a:t> ‘</a:t>
            </a:r>
            <a:r>
              <a:rPr lang="ko-KR" altLang="en-US" sz="3600" u="sng" dirty="0" err="1" smtClean="0"/>
              <a:t>북민협</a:t>
            </a:r>
            <a:r>
              <a:rPr lang="ko-KR" altLang="en-US" sz="3600" u="sng" dirty="0" smtClean="0"/>
              <a:t>’의 대북활동 전면 봉쇄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buNone/>
            </a:pP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북한지원민간단체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협의회</a:t>
            </a:r>
            <a:r>
              <a:rPr lang="en-US" altLang="ko-KR" sz="2400" b="1" dirty="0" smtClean="0"/>
              <a:t>&lt;51</a:t>
            </a:r>
            <a:r>
              <a:rPr lang="ko-KR" altLang="en-US" sz="2400" b="1" dirty="0" smtClean="0"/>
              <a:t>개 </a:t>
            </a:r>
            <a:r>
              <a:rPr lang="en-US" altLang="ko-KR" sz="2400" b="1" dirty="0" smtClean="0"/>
              <a:t>NGO </a:t>
            </a:r>
            <a:r>
              <a:rPr lang="ko-KR" altLang="en-US" sz="2400" b="1" dirty="0" smtClean="0"/>
              <a:t>등록</a:t>
            </a:r>
            <a:r>
              <a:rPr lang="en-US" altLang="ko-KR" sz="2400" b="1" dirty="0" smtClean="0"/>
              <a:t>&gt;</a:t>
            </a:r>
          </a:p>
          <a:p>
            <a:pPr fontAlgn="base">
              <a:buNone/>
            </a:pPr>
            <a:endParaRPr lang="en-US" altLang="ko-KR" sz="2800" b="1" dirty="0"/>
          </a:p>
          <a:p>
            <a:pPr fontAlgn="base">
              <a:buNone/>
            </a:pPr>
            <a:r>
              <a:rPr lang="en-US" altLang="ko-KR" sz="2800" b="1" dirty="0" smtClean="0"/>
              <a:t>▶</a:t>
            </a:r>
            <a:r>
              <a:rPr lang="ko-KR" altLang="en-US" b="1" dirty="0" smtClean="0"/>
              <a:t>종교단체</a:t>
            </a:r>
            <a:r>
              <a:rPr lang="en-US" altLang="ko-KR" b="1" dirty="0" smtClean="0"/>
              <a:t>(39</a:t>
            </a:r>
            <a:r>
              <a:rPr lang="ko-KR" altLang="en-US" b="1" dirty="0" smtClean="0"/>
              <a:t>개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中 </a:t>
            </a:r>
            <a:r>
              <a:rPr lang="ko-KR" altLang="en-US" sz="3200" b="1" dirty="0" smtClean="0"/>
              <a:t>기독교계 단체 </a:t>
            </a:r>
            <a:r>
              <a:rPr lang="en-US" altLang="ko-KR" sz="2800" b="1" dirty="0" smtClean="0"/>
              <a:t>24</a:t>
            </a:r>
            <a:r>
              <a:rPr lang="ko-KR" altLang="en-US" sz="2800" b="1" dirty="0" smtClean="0"/>
              <a:t>개</a:t>
            </a:r>
            <a:r>
              <a:rPr lang="en-US" altLang="ko-KR" sz="3200" b="1" dirty="0" smtClean="0"/>
              <a:t>(73%)</a:t>
            </a:r>
          </a:p>
          <a:p>
            <a:pPr fontAlgn="base">
              <a:buNone/>
            </a:pPr>
            <a:endParaRPr lang="ko-KR" altLang="en-US" dirty="0" smtClean="0"/>
          </a:p>
          <a:p>
            <a:pPr fontAlgn="base">
              <a:buNone/>
            </a:pPr>
            <a:r>
              <a:rPr lang="en-US" altLang="ko-KR" sz="2000" dirty="0" smtClean="0"/>
              <a:t> </a:t>
            </a:r>
            <a:r>
              <a:rPr lang="en-US" altLang="ko-KR" sz="2800" dirty="0"/>
              <a:t>#</a:t>
            </a:r>
            <a:r>
              <a:rPr lang="ko-KR" altLang="en-US" sz="3000" b="1" dirty="0" smtClean="0"/>
              <a:t>국제기아대책본부</a:t>
            </a:r>
            <a:r>
              <a:rPr lang="en-US" altLang="ko-KR" sz="3000" b="1" dirty="0" smtClean="0"/>
              <a:t>, </a:t>
            </a:r>
            <a:r>
              <a:rPr lang="ko-KR" altLang="en-US" sz="3000" b="1" dirty="0" smtClean="0"/>
              <a:t>국제옥수수재단</a:t>
            </a:r>
            <a:r>
              <a:rPr lang="en-US" altLang="ko-KR" sz="3000" b="1" dirty="0" smtClean="0"/>
              <a:t>, </a:t>
            </a:r>
            <a:r>
              <a:rPr lang="ko-KR" altLang="en-US" sz="3000" b="1" dirty="0" err="1" smtClean="0"/>
              <a:t>굿네이버스</a:t>
            </a:r>
            <a:r>
              <a:rPr lang="en-US" altLang="ko-KR" sz="3000" b="1" dirty="0" smtClean="0"/>
              <a:t>, </a:t>
            </a:r>
          </a:p>
          <a:p>
            <a:pPr fontAlgn="base">
              <a:buNone/>
            </a:pPr>
            <a:r>
              <a:rPr lang="en-US" altLang="ko-KR" sz="3000" b="1" dirty="0"/>
              <a:t> </a:t>
            </a:r>
            <a:r>
              <a:rPr lang="en-US" altLang="ko-KR" sz="3000" b="1" dirty="0" smtClean="0"/>
              <a:t> </a:t>
            </a:r>
            <a:r>
              <a:rPr lang="ko-KR" altLang="en-US" sz="3000" b="1" dirty="0" err="1" smtClean="0"/>
              <a:t>남북나눔운동</a:t>
            </a:r>
            <a:r>
              <a:rPr lang="en-US" altLang="ko-KR" sz="3000" b="1" dirty="0" smtClean="0"/>
              <a:t>, </a:t>
            </a:r>
            <a:r>
              <a:rPr lang="ko-KR" altLang="en-US" sz="3000" b="1" dirty="0" smtClean="0"/>
              <a:t>월드</a:t>
            </a:r>
            <a:r>
              <a:rPr lang="en-US" altLang="ko-KR" sz="3000" b="1" dirty="0" smtClean="0"/>
              <a:t> </a:t>
            </a:r>
            <a:r>
              <a:rPr lang="ko-KR" altLang="en-US" sz="3000" b="1" dirty="0" err="1" smtClean="0"/>
              <a:t>비젼</a:t>
            </a:r>
            <a:r>
              <a:rPr lang="en-US" altLang="ko-KR" sz="3000" b="1" dirty="0" smtClean="0"/>
              <a:t>, </a:t>
            </a:r>
            <a:r>
              <a:rPr lang="ko-KR" altLang="en-US" sz="3000" b="1" dirty="0" err="1" smtClean="0"/>
              <a:t>유진벨재단</a:t>
            </a:r>
            <a:r>
              <a:rPr lang="en-US" altLang="ko-KR" sz="3000" b="1" dirty="0" smtClean="0"/>
              <a:t> </a:t>
            </a:r>
            <a:r>
              <a:rPr lang="ko-KR" altLang="en-US" sz="2800" b="1" dirty="0" smtClean="0"/>
              <a:t>등</a:t>
            </a:r>
            <a:endParaRPr lang="en-US" altLang="ko-KR" sz="2800" b="1" dirty="0" smtClean="0"/>
          </a:p>
          <a:p>
            <a:pPr fontAlgn="base">
              <a:buNone/>
            </a:pPr>
            <a:endParaRPr lang="en-US" altLang="ko-KR" sz="2800" b="1" dirty="0"/>
          </a:p>
          <a:p>
            <a:pPr fontAlgn="base">
              <a:buNone/>
            </a:pPr>
            <a:r>
              <a:rPr lang="en-US" altLang="ko-KR" sz="3300" b="1" dirty="0"/>
              <a:t> </a:t>
            </a:r>
            <a:r>
              <a:rPr lang="en-US" altLang="ko-KR" sz="3300" b="1" dirty="0" smtClean="0"/>
              <a:t>#</a:t>
            </a:r>
            <a:r>
              <a:rPr lang="ko-KR" altLang="en-US" sz="3300" b="1" dirty="0" smtClean="0"/>
              <a:t>사실상 접촉</a:t>
            </a:r>
            <a:r>
              <a:rPr lang="en-US" altLang="ko-KR" sz="3300" b="1" dirty="0" smtClean="0"/>
              <a:t>, </a:t>
            </a:r>
            <a:r>
              <a:rPr lang="ko-KR" altLang="en-US" sz="3300" b="1" dirty="0" smtClean="0"/>
              <a:t>방북 불허</a:t>
            </a:r>
            <a:r>
              <a:rPr lang="en-US" altLang="ko-KR" sz="3300" b="1" dirty="0" smtClean="0"/>
              <a:t>(</a:t>
            </a:r>
            <a:r>
              <a:rPr lang="ko-KR" altLang="en-US" sz="3300" b="1" dirty="0" smtClean="0"/>
              <a:t>국제기구는 제</a:t>
            </a:r>
            <a:r>
              <a:rPr lang="en-US" altLang="ko-KR" sz="3300" b="1" dirty="0" smtClean="0"/>
              <a:t>3</a:t>
            </a:r>
            <a:r>
              <a:rPr lang="ko-KR" altLang="en-US" sz="3300" b="1" dirty="0" smtClean="0"/>
              <a:t>국인</a:t>
            </a:r>
            <a:endParaRPr lang="en-US" altLang="ko-KR" sz="3300" b="1" dirty="0" smtClean="0"/>
          </a:p>
          <a:p>
            <a:pPr fontAlgn="base">
              <a:buNone/>
            </a:pPr>
            <a:r>
              <a:rPr lang="en-US" altLang="ko-KR" sz="3300" b="1" dirty="0"/>
              <a:t> </a:t>
            </a:r>
            <a:r>
              <a:rPr lang="en-US" altLang="ko-KR" sz="3300" b="1" dirty="0" smtClean="0"/>
              <a:t> </a:t>
            </a:r>
            <a:r>
              <a:rPr lang="ko-KR" altLang="en-US" sz="3300" b="1" dirty="0" smtClean="0"/>
              <a:t>활동 강화</a:t>
            </a:r>
            <a:r>
              <a:rPr lang="en-US" altLang="ko-KR" sz="3300" b="1" dirty="0" smtClean="0"/>
              <a:t>)</a:t>
            </a:r>
            <a:endParaRPr lang="en-US" altLang="ko-KR" sz="3300" b="1" dirty="0"/>
          </a:p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2400" b="1" dirty="0" smtClean="0"/>
              <a:t> </a:t>
            </a:r>
            <a:endParaRPr lang="ko-KR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143000"/>
          </a:xfrm>
        </p:spPr>
        <p:txBody>
          <a:bodyPr>
            <a:noAutofit/>
          </a:bodyPr>
          <a:lstStyle/>
          <a:p>
            <a:r>
              <a:rPr lang="ko-KR" altLang="en-US" sz="3400" dirty="0" smtClean="0"/>
              <a:t>●</a:t>
            </a:r>
            <a:r>
              <a:rPr lang="en-US" altLang="ko-KR" sz="3400" u="sng" dirty="0" smtClean="0"/>
              <a:t>UN </a:t>
            </a:r>
            <a:r>
              <a:rPr lang="ko-KR" altLang="en-US" sz="3400" u="sng" dirty="0" err="1" smtClean="0"/>
              <a:t>제재후</a:t>
            </a:r>
            <a:r>
              <a:rPr lang="ko-KR" altLang="en-US" sz="3400" u="sng" dirty="0" smtClean="0"/>
              <a:t> 국제사회의 인도적 지원 사례</a:t>
            </a:r>
            <a:endParaRPr lang="ko-KR" altLang="en-US" sz="3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n-US" altLang="ko-KR" sz="2800" b="1" dirty="0" smtClean="0"/>
              <a:t>1)</a:t>
            </a:r>
            <a:r>
              <a:rPr lang="ko-KR" altLang="en-US" sz="2800" b="1" dirty="0" smtClean="0"/>
              <a:t>스위스 정부</a:t>
            </a:r>
            <a:r>
              <a:rPr lang="en-US" altLang="ko-KR" sz="2800" b="1" dirty="0" smtClean="0"/>
              <a:t>:</a:t>
            </a:r>
            <a:r>
              <a:rPr lang="en-US" altLang="ko-KR" sz="2800" dirty="0" smtClean="0"/>
              <a:t> </a:t>
            </a:r>
          </a:p>
          <a:p>
            <a:pPr fontAlgn="base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-WFP, IRC</a:t>
            </a:r>
            <a:r>
              <a:rPr lang="ko-KR" altLang="en-US" sz="2800" b="1" dirty="0" smtClean="0"/>
              <a:t>의</a:t>
            </a:r>
            <a:r>
              <a:rPr lang="ko-KR" altLang="en-US" sz="2800" dirty="0"/>
              <a:t> </a:t>
            </a:r>
            <a:r>
              <a:rPr lang="ko-KR" altLang="en-US" sz="2800" b="1" dirty="0" smtClean="0"/>
              <a:t>북한 어린이 분유 돕기</a:t>
            </a:r>
            <a:r>
              <a:rPr lang="en-US" altLang="ko-KR" sz="2800" b="1" dirty="0" smtClean="0"/>
              <a:t>(1,300t)+</a:t>
            </a:r>
            <a:r>
              <a:rPr lang="ko-KR" altLang="en-US" sz="2800" b="1" dirty="0" smtClean="0"/>
              <a:t>  </a:t>
            </a:r>
            <a:r>
              <a:rPr lang="en-US" altLang="ko-KR" sz="2400" b="1" dirty="0" smtClean="0"/>
              <a:t>  </a:t>
            </a:r>
            <a:endParaRPr lang="en-US" altLang="ko-KR" sz="2400" b="1" dirty="0"/>
          </a:p>
          <a:p>
            <a:pPr fontAlgn="base">
              <a:buNone/>
            </a:pPr>
            <a:r>
              <a:rPr lang="en-US" altLang="ko-KR" sz="2400" b="1" dirty="0" smtClean="0"/>
              <a:t> </a:t>
            </a:r>
            <a:r>
              <a:rPr lang="en-US" altLang="ko-KR" sz="2400" b="1" dirty="0"/>
              <a:t> </a:t>
            </a:r>
            <a:r>
              <a:rPr lang="ko-KR" altLang="en-US" sz="2800" b="1" dirty="0" smtClean="0"/>
              <a:t>식수 정화사업 지원</a:t>
            </a:r>
            <a:r>
              <a:rPr lang="en-US" altLang="ko-KR" sz="2800" b="1" dirty="0" smtClean="0"/>
              <a:t>(550</a:t>
            </a:r>
            <a:r>
              <a:rPr lang="ko-KR" altLang="en-US" sz="2800" b="1" dirty="0" smtClean="0"/>
              <a:t>만</a:t>
            </a:r>
            <a:r>
              <a:rPr lang="en-US" altLang="ko-KR" sz="2800" b="1" dirty="0" smtClean="0"/>
              <a:t>$)</a:t>
            </a:r>
            <a:endParaRPr lang="en-US" altLang="ko-KR" sz="24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3200" b="1" dirty="0" smtClean="0"/>
              <a:t>2</a:t>
            </a:r>
            <a:r>
              <a:rPr lang="en-US" altLang="ko-KR" sz="3600" b="1" dirty="0" smtClean="0"/>
              <a:t>)</a:t>
            </a:r>
            <a:r>
              <a:rPr lang="ko-KR" altLang="en-US" sz="2400" b="1" dirty="0" smtClean="0"/>
              <a:t> </a:t>
            </a:r>
            <a:r>
              <a:rPr lang="en-US" altLang="ko-KR" sz="3200" b="1" dirty="0" smtClean="0"/>
              <a:t>UNFPA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유엔인구기금</a:t>
            </a:r>
            <a:r>
              <a:rPr lang="en-US" altLang="ko-KR" sz="2800" b="1" dirty="0" smtClean="0"/>
              <a:t>): </a:t>
            </a:r>
            <a:r>
              <a:rPr lang="ko-KR" altLang="en-US" sz="2800" b="1" dirty="0" smtClean="0"/>
              <a:t>북한산모</a:t>
            </a:r>
            <a:r>
              <a:rPr lang="en-US" altLang="ko-KR" sz="2800" b="1" dirty="0" smtClean="0"/>
              <a:t>(13</a:t>
            </a:r>
            <a:r>
              <a:rPr lang="ko-KR" altLang="en-US" sz="2800" b="1" dirty="0" smtClean="0"/>
              <a:t>만 명</a:t>
            </a:r>
            <a:r>
              <a:rPr lang="en-US" altLang="ko-KR" sz="2800" b="1" dirty="0" smtClean="0"/>
              <a:t>)</a:t>
            </a:r>
            <a:r>
              <a:rPr lang="ko-KR" altLang="en-US" sz="2800" b="1" dirty="0" smtClean="0"/>
              <a:t> 위한</a:t>
            </a:r>
            <a:endParaRPr lang="en-US" altLang="ko-KR" sz="2400" b="1" dirty="0" smtClean="0"/>
          </a:p>
          <a:p>
            <a:pPr fontAlgn="base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800" b="1" dirty="0" err="1" smtClean="0"/>
              <a:t>산후폐혈증</a:t>
            </a:r>
            <a:r>
              <a:rPr lang="ko-KR" altLang="en-US" sz="2800" b="1" dirty="0" smtClean="0"/>
              <a:t> 치료 항생제</a:t>
            </a:r>
            <a:r>
              <a:rPr lang="en-US" altLang="ko-KR" sz="2800" b="1" dirty="0" smtClean="0"/>
              <a:t>,</a:t>
            </a:r>
            <a:r>
              <a:rPr lang="ko-KR" altLang="en-US" sz="2800" b="1" dirty="0" smtClean="0"/>
              <a:t> </a:t>
            </a:r>
            <a:r>
              <a:rPr lang="en-US" altLang="ko-KR" sz="2800" b="1" dirty="0" smtClean="0"/>
              <a:t>1</a:t>
            </a:r>
            <a:r>
              <a:rPr lang="ko-KR" altLang="en-US" sz="2800" b="1" dirty="0" smtClean="0"/>
              <a:t>회용 주사기 등 지원</a:t>
            </a:r>
            <a:endParaRPr lang="en-US" altLang="ko-KR" sz="2800" b="1" dirty="0" smtClean="0"/>
          </a:p>
          <a:p>
            <a:pPr fontAlgn="base">
              <a:buNone/>
            </a:pPr>
            <a:endParaRPr lang="en-US" altLang="ko-KR" sz="2800" b="1" dirty="0"/>
          </a:p>
          <a:p>
            <a:pPr fontAlgn="base">
              <a:buNone/>
            </a:pPr>
            <a:r>
              <a:rPr lang="en-US" altLang="ko-KR" b="1" dirty="0" smtClean="0"/>
              <a:t>3)</a:t>
            </a:r>
            <a:r>
              <a:rPr lang="ko-KR" altLang="en-US" sz="3000" b="1" dirty="0" smtClean="0"/>
              <a:t>美</a:t>
            </a:r>
            <a:r>
              <a:rPr lang="en-US" altLang="ko-KR" sz="3000" b="1" dirty="0" smtClean="0"/>
              <a:t>Stop Hunger Now</a:t>
            </a:r>
            <a:r>
              <a:rPr lang="ko-KR" altLang="en-US" sz="3000" b="1" dirty="0" smtClean="0"/>
              <a:t>구호단체</a:t>
            </a:r>
            <a:r>
              <a:rPr lang="en-US" altLang="ko-KR" sz="3000" b="1" dirty="0" smtClean="0"/>
              <a:t>: </a:t>
            </a:r>
            <a:r>
              <a:rPr lang="en-US" altLang="ko-KR" b="1" dirty="0" smtClean="0"/>
              <a:t>28</a:t>
            </a:r>
            <a:r>
              <a:rPr lang="ko-KR" altLang="en-US" b="1" dirty="0" smtClean="0"/>
              <a:t>만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천명 분의 </a:t>
            </a:r>
            <a:endParaRPr lang="en-US" altLang="ko-KR" b="1" dirty="0" smtClean="0"/>
          </a:p>
          <a:p>
            <a:pPr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영양쌀</a:t>
            </a:r>
            <a:r>
              <a:rPr lang="ko-KR" altLang="en-US" b="1" dirty="0" smtClean="0"/>
              <a:t> 제공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병원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요양원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endParaRPr lang="ko-KR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3600" dirty="0" smtClean="0"/>
              <a:t>○</a:t>
            </a:r>
            <a:r>
              <a:rPr lang="en-US" altLang="ko-KR" sz="3600" u="sng" dirty="0" smtClean="0"/>
              <a:t>UN</a:t>
            </a:r>
            <a:r>
              <a:rPr lang="ko-KR" altLang="en-US" sz="3600" u="sng" dirty="0" smtClean="0"/>
              <a:t>의 인도주의 원칙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3200" b="1" dirty="0" smtClean="0"/>
              <a:t>-“</a:t>
            </a:r>
            <a:r>
              <a:rPr lang="ko-KR" altLang="en-US" sz="3200" b="1" dirty="0" smtClean="0"/>
              <a:t>기아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질병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자연재해 등 생존권</a:t>
            </a:r>
            <a:r>
              <a:rPr lang="en-US" altLang="ko-KR" sz="3200" b="1" dirty="0"/>
              <a:t> </a:t>
            </a:r>
            <a:r>
              <a:rPr lang="ko-KR" altLang="en-US" sz="3200" b="1" dirty="0" err="1" smtClean="0"/>
              <a:t>위협시</a:t>
            </a:r>
            <a:r>
              <a:rPr lang="en-US" altLang="ko-KR" sz="3200" b="1" dirty="0" smtClean="0"/>
              <a:t>,</a:t>
            </a:r>
            <a:r>
              <a:rPr lang="ko-KR" altLang="en-US" sz="3200" b="1" dirty="0" smtClean="0"/>
              <a:t>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/>
              <a:t> </a:t>
            </a:r>
            <a:r>
              <a:rPr lang="ko-KR" altLang="en-US" sz="3200" b="1" dirty="0" smtClean="0"/>
              <a:t>사상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이념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국가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민족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인종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종교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성별에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/>
              <a:t> </a:t>
            </a:r>
            <a:r>
              <a:rPr lang="ko-KR" altLang="en-US" sz="3200" b="1" dirty="0" smtClean="0"/>
              <a:t>관계 없이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무조건 지원한다</a:t>
            </a:r>
            <a:r>
              <a:rPr lang="en-US" altLang="ko-KR" sz="3200" b="1" dirty="0" smtClean="0"/>
              <a:t>.”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800" b="1" dirty="0" smtClean="0"/>
              <a:t>※</a:t>
            </a:r>
            <a:r>
              <a:rPr lang="ko-KR" altLang="en-US" sz="2800" b="1" dirty="0" smtClean="0"/>
              <a:t>반기문 </a:t>
            </a:r>
            <a:r>
              <a:rPr lang="en-US" altLang="ko-KR" sz="2800" b="1" dirty="0" smtClean="0"/>
              <a:t>UN</a:t>
            </a:r>
            <a:r>
              <a:rPr lang="ko-KR" altLang="en-US" sz="2800" b="1" dirty="0" smtClean="0"/>
              <a:t>사무총장</a:t>
            </a:r>
            <a:r>
              <a:rPr lang="en-US" altLang="ko-KR" sz="2400" b="1" dirty="0" smtClean="0"/>
              <a:t>&lt;</a:t>
            </a:r>
            <a:r>
              <a:rPr lang="en-US" altLang="ko-KR" sz="3200" b="1" dirty="0" err="1" smtClean="0"/>
              <a:t>unsc</a:t>
            </a:r>
            <a:r>
              <a:rPr lang="ko-KR" altLang="en-US" sz="2400" b="1" dirty="0" smtClean="0"/>
              <a:t>제재결의안 </a:t>
            </a:r>
            <a:r>
              <a:rPr lang="ko-KR" altLang="en-US" sz="2400" b="1" dirty="0" err="1" smtClean="0"/>
              <a:t>통과시</a:t>
            </a:r>
            <a:r>
              <a:rPr lang="en-US" altLang="ko-KR" sz="2400" b="1" dirty="0"/>
              <a:t>,</a:t>
            </a:r>
            <a:r>
              <a:rPr lang="en-US" altLang="ko-KR" sz="2400" b="1" dirty="0" smtClean="0"/>
              <a:t>3.2&gt;</a:t>
            </a:r>
          </a:p>
          <a:p>
            <a:pPr fontAlgn="base">
              <a:buNone/>
            </a:pPr>
            <a:endParaRPr lang="en-US" altLang="ko-KR" sz="2400" b="1" dirty="0" smtClean="0"/>
          </a:p>
          <a:p>
            <a:pPr fontAlgn="base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</a:t>
            </a:r>
            <a:r>
              <a:rPr lang="en-US" altLang="ko-KR" sz="2400" b="1" dirty="0"/>
              <a:t>▶</a:t>
            </a:r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대북 인도적 구호활동은 보호해야” </a:t>
            </a:r>
            <a:endParaRPr lang="en-US" altLang="ko-K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144242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 ●통일 〮북한문제 제대로 보기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 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분단민족교회의 시각 </a:t>
            </a: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ko-KR" altLang="en-US" sz="2800" dirty="0" smtClean="0"/>
              <a:t>  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○</a:t>
            </a:r>
            <a:r>
              <a:rPr lang="ko-KR" altLang="en-US" b="1" dirty="0" smtClean="0"/>
              <a:t>통일은 </a:t>
            </a:r>
            <a:r>
              <a:rPr lang="ko-KR" altLang="en-US" b="1" dirty="0" err="1" smtClean="0"/>
              <a:t>집짓기</a:t>
            </a:r>
            <a:r>
              <a:rPr lang="ko-KR" altLang="en-US" b="1" dirty="0" smtClean="0"/>
              <a:t> 과정과 흡사</a:t>
            </a: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 1) </a:t>
            </a:r>
            <a:r>
              <a:rPr lang="ko-KR" altLang="en-US" b="1" dirty="0" smtClean="0"/>
              <a:t>주춧돌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화해 〮평화</a:t>
            </a:r>
            <a:r>
              <a:rPr lang="en-US" altLang="ko-KR" b="1" dirty="0" smtClean="0"/>
              <a:t>)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2) </a:t>
            </a:r>
            <a:r>
              <a:rPr lang="ko-KR" altLang="en-US" b="1" dirty="0" smtClean="0"/>
              <a:t>기둥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교류협력과 相生共榮</a:t>
            </a:r>
            <a:r>
              <a:rPr lang="en-US" altLang="ko-KR" b="1" dirty="0" smtClean="0"/>
              <a:t>)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3) </a:t>
            </a:r>
            <a:r>
              <a:rPr lang="ko-KR" altLang="en-US" b="1" dirty="0" smtClean="0"/>
              <a:t>지붕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민주적 총선거</a:t>
            </a:r>
            <a:r>
              <a:rPr lang="en-US" altLang="ko-KR" b="1" dirty="0" smtClean="0"/>
              <a:t>)</a:t>
            </a: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▶’</a:t>
            </a:r>
            <a:r>
              <a:rPr lang="ko-KR" altLang="en-US" b="1" dirty="0" smtClean="0"/>
              <a:t>과정으로서의 통일</a:t>
            </a:r>
            <a:r>
              <a:rPr lang="en-US" altLang="ko-KR" b="1" dirty="0" smtClean="0"/>
              <a:t>’(</a:t>
            </a:r>
            <a:r>
              <a:rPr lang="en-US" altLang="ko-KR" b="1" dirty="0" err="1" smtClean="0"/>
              <a:t>Unif</a:t>
            </a:r>
            <a:r>
              <a:rPr lang="en-US" altLang="ko-KR" b="1" dirty="0" smtClean="0"/>
              <a:t>. as a Process)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▶</a:t>
            </a:r>
            <a:r>
              <a:rPr lang="ko-KR" altLang="en-US" b="1" dirty="0" smtClean="0"/>
              <a:t>평화적 통일은 </a:t>
            </a:r>
            <a:r>
              <a:rPr lang="en-US" altLang="ko-KR" sz="2800" b="1" dirty="0" smtClean="0"/>
              <a:t>‘</a:t>
            </a:r>
            <a:r>
              <a:rPr lang="ko-KR" altLang="en-US" sz="2800" b="1" dirty="0" smtClean="0"/>
              <a:t>북한동포의 마음 얻기</a:t>
            </a:r>
            <a:r>
              <a:rPr lang="en-US" altLang="ko-KR" sz="2800" b="1" dirty="0" smtClean="0"/>
              <a:t>’</a:t>
            </a:r>
          </a:p>
          <a:p>
            <a:endParaRPr lang="en-US" altLang="ko-KR" b="1" dirty="0"/>
          </a:p>
          <a:p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977122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endParaRPr lang="en-US" altLang="ko-KR" dirty="0" smtClean="0"/>
          </a:p>
          <a:p>
            <a:pPr fontAlgn="base">
              <a:buFontTx/>
              <a:buChar char="-"/>
            </a:pPr>
            <a:r>
              <a:rPr lang="ko-KR" altLang="en-US" sz="3200" b="1" dirty="0" smtClean="0"/>
              <a:t>북한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內地 선교의 잠정 중단</a:t>
            </a:r>
            <a:endParaRPr lang="en-US" altLang="ko-KR" sz="3200" b="1" dirty="0" smtClean="0"/>
          </a:p>
          <a:p>
            <a:pPr fontAlgn="base">
              <a:buFontTx/>
              <a:buChar char="-"/>
            </a:pPr>
            <a:endParaRPr lang="en-US" altLang="ko-KR" sz="2800" dirty="0" smtClean="0"/>
          </a:p>
          <a:p>
            <a:pPr fontAlgn="base">
              <a:buNone/>
            </a:pPr>
            <a:r>
              <a:rPr lang="en-US" altLang="ko-KR" sz="3200" b="1" dirty="0" smtClean="0"/>
              <a:t>-</a:t>
            </a:r>
            <a:r>
              <a:rPr lang="en-US" altLang="ko-KR" sz="2800" b="1" dirty="0" smtClean="0"/>
              <a:t> </a:t>
            </a:r>
            <a:r>
              <a:rPr lang="ko-KR" altLang="en-US" sz="3200" b="1" dirty="0" smtClean="0"/>
              <a:t>동북 </a:t>
            </a:r>
            <a:r>
              <a:rPr lang="en-US" altLang="ko-KR" sz="3200" b="1" dirty="0" smtClean="0"/>
              <a:t>3</a:t>
            </a:r>
            <a:r>
              <a:rPr lang="ko-KR" altLang="en-US" sz="3200" b="1" dirty="0" smtClean="0"/>
              <a:t>성 </a:t>
            </a:r>
            <a:r>
              <a:rPr lang="ko-KR" altLang="en-US" sz="3200" b="1" dirty="0" err="1" smtClean="0"/>
              <a:t>파송</a:t>
            </a:r>
            <a:r>
              <a:rPr lang="ko-KR" altLang="en-US" sz="3200" b="1" dirty="0" smtClean="0"/>
              <a:t> 한국선교사의 신변 위험 </a:t>
            </a:r>
            <a:endParaRPr lang="en-US" altLang="ko-KR" sz="2800" b="1" dirty="0" smtClean="0"/>
          </a:p>
          <a:p>
            <a:pPr marL="0" indent="0" fontAlgn="base">
              <a:buNone/>
            </a:pPr>
            <a:r>
              <a:rPr lang="ko-KR" altLang="en-US" sz="2800" b="1" dirty="0" smtClean="0"/>
              <a:t> </a:t>
            </a:r>
            <a:endParaRPr lang="en-US" altLang="ko-KR" sz="2800" b="1" dirty="0"/>
          </a:p>
          <a:p>
            <a:pPr marL="0" indent="0" fontAlgn="base">
              <a:buNone/>
            </a:pPr>
            <a:r>
              <a:rPr lang="ko-KR" altLang="ko-KR" sz="2800" b="1" dirty="0" smtClean="0"/>
              <a:t>▶</a:t>
            </a:r>
            <a:r>
              <a:rPr lang="ko-KR" altLang="en-US" sz="3200" b="1" dirty="0" smtClean="0"/>
              <a:t>공안요원들의 감시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색출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위해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추방 </a:t>
            </a:r>
            <a:endParaRPr lang="en-US" altLang="ko-KR" sz="3200" b="1" dirty="0" smtClean="0"/>
          </a:p>
          <a:p>
            <a:pPr marL="0" indent="0" fontAlgn="base">
              <a:buNone/>
            </a:pPr>
            <a:r>
              <a:rPr lang="en-US" altLang="ko-KR" sz="3200" b="1" dirty="0"/>
              <a:t> 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조치 강화</a:t>
            </a:r>
            <a:endParaRPr lang="en-US" altLang="ko-KR" sz="2800" b="1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4000" u="sng" dirty="0" smtClean="0"/>
              <a:t>○북한 內地 〮 </a:t>
            </a:r>
            <a:r>
              <a:rPr lang="ko-KR" altLang="en-US" sz="4000" u="sng" dirty="0" err="1" smtClean="0"/>
              <a:t>朝中접경지역</a:t>
            </a:r>
            <a:r>
              <a:rPr lang="ko-KR" altLang="en-US" sz="4000" u="sng" dirty="0" smtClean="0"/>
              <a:t> 선교</a:t>
            </a:r>
            <a:r>
              <a:rPr lang="en-US" altLang="ko-KR" sz="4000" u="sng" dirty="0" smtClean="0"/>
              <a:t/>
            </a:r>
            <a:br>
              <a:rPr lang="en-US" altLang="ko-KR" sz="4000" u="sng" dirty="0" smtClean="0"/>
            </a:br>
            <a:r>
              <a:rPr lang="en-US" altLang="ko-KR" sz="4000" u="sng" dirty="0"/>
              <a:t> </a:t>
            </a:r>
            <a:r>
              <a:rPr lang="en-US" altLang="ko-KR" sz="4000" u="sng" dirty="0" smtClean="0"/>
              <a:t> </a:t>
            </a:r>
            <a:r>
              <a:rPr lang="ko-KR" altLang="en-US" sz="4000" u="sng" dirty="0" smtClean="0"/>
              <a:t>사역의 위험 가중</a:t>
            </a:r>
            <a:endParaRPr lang="ko-KR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157592" cy="1314400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altLang="ko-KR" sz="3600" b="0" u="sng" dirty="0" smtClean="0"/>
              <a:t/>
            </a:r>
            <a:br>
              <a:rPr lang="en-US" altLang="ko-KR" sz="3600" b="0" u="sng" dirty="0" smtClean="0"/>
            </a:br>
            <a:r>
              <a:rPr lang="en-US" altLang="ko-KR" sz="3600" b="0" u="sng" dirty="0"/>
              <a:t/>
            </a:r>
            <a:br>
              <a:rPr lang="en-US" altLang="ko-KR" sz="3600" b="0" u="sng" dirty="0"/>
            </a:br>
            <a:r>
              <a:rPr lang="en-US" altLang="ko-KR" sz="4400" u="sng" dirty="0"/>
              <a:t>3</a:t>
            </a:r>
            <a:r>
              <a:rPr lang="en-US" altLang="ko-KR" sz="4400" u="sng" dirty="0" smtClean="0"/>
              <a:t>. </a:t>
            </a:r>
            <a:r>
              <a:rPr lang="ko-KR" altLang="en-US" sz="4400" u="sng" dirty="0" err="1" smtClean="0"/>
              <a:t>북핵문제</a:t>
            </a:r>
            <a:r>
              <a:rPr lang="ko-KR" altLang="en-US" sz="4400" u="sng" dirty="0" smtClean="0"/>
              <a:t> 협상의 향방</a:t>
            </a:r>
            <a:r>
              <a:rPr lang="en-US" altLang="ko-KR" sz="4400" b="0" u="sng" dirty="0" smtClean="0"/>
              <a:t/>
            </a:r>
            <a:br>
              <a:rPr lang="en-US" altLang="ko-KR" sz="4400" b="0" u="sng" dirty="0" smtClean="0"/>
            </a:br>
            <a:r>
              <a:rPr lang="en-US" altLang="ko-KR" sz="4400" b="0" u="sng" dirty="0" smtClean="0"/>
              <a:t/>
            </a:r>
            <a:br>
              <a:rPr lang="en-US" altLang="ko-KR" sz="4400" b="0" u="sng" dirty="0" smtClean="0"/>
            </a:br>
            <a:r>
              <a:rPr lang="en-US" altLang="ko-KR" sz="2700" u="sng" dirty="0" smtClean="0"/>
              <a:t>○ </a:t>
            </a:r>
            <a:r>
              <a:rPr lang="en-US" altLang="ko-KR" sz="4000" u="sng" dirty="0" smtClean="0"/>
              <a:t>UNSC </a:t>
            </a:r>
            <a:r>
              <a:rPr lang="ko-KR" altLang="en-US" sz="4000" u="sng" dirty="0" smtClean="0"/>
              <a:t>제재</a:t>
            </a:r>
            <a:r>
              <a:rPr lang="en-US" altLang="ko-KR" sz="4000" u="sng" dirty="0" smtClean="0"/>
              <a:t> </a:t>
            </a:r>
            <a:r>
              <a:rPr lang="ko-KR" altLang="en-US" sz="4000" u="sng" dirty="0" smtClean="0"/>
              <a:t>결의안의 제한성</a:t>
            </a:r>
            <a:endParaRPr lang="ko-KR" altLang="en-US" sz="4000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endParaRPr lang="en-US" altLang="ko-KR" sz="1600" b="1" dirty="0"/>
          </a:p>
          <a:p>
            <a:pPr fontAlgn="base">
              <a:buNone/>
            </a:pPr>
            <a:r>
              <a:rPr lang="en-US" altLang="ko-KR" b="1" dirty="0" smtClean="0">
                <a:latin typeface="맑은 고딕"/>
                <a:ea typeface="맑은 고딕"/>
              </a:rPr>
              <a:t>※</a:t>
            </a:r>
            <a:r>
              <a:rPr lang="ko-KR" altLang="en-US" b="1" dirty="0" smtClean="0"/>
              <a:t>중〮 </a:t>
            </a:r>
            <a:r>
              <a:rPr lang="ko-KR" altLang="en-US" b="1" dirty="0" err="1" smtClean="0"/>
              <a:t>러의</a:t>
            </a:r>
            <a:r>
              <a:rPr lang="ko-KR" altLang="en-US" b="1" dirty="0" smtClean="0"/>
              <a:t> 조건부 찬성</a:t>
            </a:r>
            <a:r>
              <a:rPr lang="en-US" altLang="ko-KR" sz="2400" b="1" dirty="0" smtClean="0"/>
              <a:t>(56</a:t>
            </a:r>
            <a:r>
              <a:rPr lang="ko-KR" altLang="en-US" sz="2400" b="1" dirty="0" smtClean="0"/>
              <a:t>일간의 진통</a:t>
            </a:r>
            <a:r>
              <a:rPr lang="en-US" altLang="ko-KR" sz="2400" b="1" dirty="0" smtClean="0"/>
              <a:t>)</a:t>
            </a:r>
          </a:p>
          <a:p>
            <a:pPr fontAlgn="base">
              <a:buNone/>
            </a:pPr>
            <a:endParaRPr lang="ko-KR" altLang="en-US" sz="2400" dirty="0" smtClean="0"/>
          </a:p>
          <a:p>
            <a:pPr fontAlgn="base">
              <a:buNone/>
            </a:pPr>
            <a:r>
              <a:rPr lang="ko-KR" altLang="en-US" b="1" dirty="0" smtClean="0"/>
              <a:t>▶</a:t>
            </a:r>
            <a:r>
              <a:rPr lang="ko-KR" altLang="en-US" sz="3200" b="1" dirty="0" smtClean="0"/>
              <a:t>인도적 분야와 민생 분야는 배제 조건</a:t>
            </a:r>
            <a:endParaRPr lang="en-US" altLang="ko-KR" sz="3200" b="1" dirty="0" smtClean="0"/>
          </a:p>
          <a:p>
            <a:pPr fontAlgn="base">
              <a:buNone/>
            </a:pPr>
            <a:endParaRPr lang="ko-KR" altLang="en-US" sz="2800" b="1" dirty="0" smtClean="0"/>
          </a:p>
          <a:p>
            <a:pPr fontAlgn="base">
              <a:buNone/>
            </a:pPr>
            <a:r>
              <a:rPr lang="ko-KR" altLang="en-US" sz="2800" b="1" dirty="0" smtClean="0"/>
              <a:t>▶</a:t>
            </a:r>
            <a:r>
              <a:rPr lang="en-US" altLang="ko-KR" sz="3200" b="1" dirty="0" smtClean="0"/>
              <a:t>6</a:t>
            </a:r>
            <a:r>
              <a:rPr lang="ko-KR" altLang="en-US" sz="3200" b="1" dirty="0" smtClean="0"/>
              <a:t>자 회담</a:t>
            </a:r>
            <a:r>
              <a:rPr lang="en-US" altLang="ko-KR" sz="3200" b="1" dirty="0"/>
              <a:t>(</a:t>
            </a:r>
            <a:r>
              <a:rPr lang="en-US" altLang="ko-KR" sz="3200" b="1" dirty="0" smtClean="0"/>
              <a:t>9.19</a:t>
            </a:r>
            <a:r>
              <a:rPr lang="ko-KR" altLang="en-US" sz="3200" b="1" dirty="0" smtClean="0"/>
              <a:t>공동성명</a:t>
            </a:r>
            <a:r>
              <a:rPr lang="en-US" altLang="ko-KR" sz="3200" b="1" dirty="0" smtClean="0"/>
              <a:t>)</a:t>
            </a:r>
            <a:r>
              <a:rPr lang="ko-KR" altLang="en-US" sz="3200" b="1" dirty="0"/>
              <a:t> </a:t>
            </a:r>
            <a:r>
              <a:rPr lang="ko-KR" altLang="en-US" sz="3200" b="1" dirty="0" smtClean="0"/>
              <a:t>등 대화 협상을 통한 </a:t>
            </a:r>
            <a:r>
              <a:rPr lang="ko-KR" altLang="en-US" sz="3200" b="1" dirty="0"/>
              <a:t>포</a:t>
            </a:r>
            <a:r>
              <a:rPr lang="ko-KR" altLang="en-US" sz="3200" b="1" dirty="0" smtClean="0"/>
              <a:t>괄적 해결 지향 조건 </a:t>
            </a:r>
            <a:r>
              <a:rPr lang="en-US" altLang="ko-KR" b="1" dirty="0" smtClean="0"/>
              <a:t>   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u="sng" dirty="0" smtClean="0"/>
              <a:t>○ </a:t>
            </a:r>
            <a:r>
              <a:rPr lang="ko-KR" altLang="en-US" sz="4000" u="sng" dirty="0" smtClean="0"/>
              <a:t>북한의 입장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695800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en-US" altLang="ko-KR" u="sng" dirty="0" smtClean="0"/>
          </a:p>
          <a:p>
            <a:pPr fontAlgn="base">
              <a:buNone/>
            </a:pPr>
            <a:r>
              <a:rPr lang="en-US" altLang="ko-KR" sz="3200" b="1" dirty="0" smtClean="0"/>
              <a:t>-“</a:t>
            </a:r>
            <a:r>
              <a:rPr lang="ko-KR" altLang="en-US" sz="3200" b="1" dirty="0" smtClean="0"/>
              <a:t>미국의 대조선 적대정책의 종식” 요구</a:t>
            </a:r>
            <a:endParaRPr lang="en-US" altLang="ko-KR" sz="3200" b="1" dirty="0" smtClean="0"/>
          </a:p>
          <a:p>
            <a:pPr fontAlgn="base">
              <a:buNone/>
            </a:pPr>
            <a:endParaRPr lang="en-US" altLang="ko-KR" sz="2400" b="1" dirty="0"/>
          </a:p>
          <a:p>
            <a:pPr fontAlgn="base">
              <a:buNone/>
            </a:pPr>
            <a:r>
              <a:rPr lang="en-US" altLang="ko-KR" sz="2800" b="1" dirty="0" smtClean="0"/>
              <a:t>★”</a:t>
            </a:r>
            <a:r>
              <a:rPr lang="ko-KR" altLang="en-US" sz="2800" b="1" dirty="0" smtClean="0"/>
              <a:t>몇 년만이라도 한 〮 미 군사훈련 중단 시</a:t>
            </a:r>
            <a:r>
              <a:rPr lang="en-US" altLang="ko-KR" sz="2800" b="1" dirty="0" smtClean="0"/>
              <a:t>,     </a:t>
            </a:r>
          </a:p>
          <a:p>
            <a:pPr fontAlgn="base">
              <a:buNone/>
            </a:pPr>
            <a:r>
              <a:rPr lang="en-US" altLang="ko-KR" sz="2800" b="1" dirty="0" smtClean="0"/>
              <a:t>    </a:t>
            </a:r>
            <a:r>
              <a:rPr lang="ko-KR" altLang="en-US" sz="2800" b="1" dirty="0" smtClean="0"/>
              <a:t>핵실험 중단</a:t>
            </a:r>
            <a:r>
              <a:rPr lang="en-US" altLang="ko-KR" sz="2400" b="1" dirty="0" smtClean="0"/>
              <a:t>”&lt;</a:t>
            </a:r>
            <a:r>
              <a:rPr lang="ko-KR" altLang="en-US" sz="2400" b="1" dirty="0" smtClean="0"/>
              <a:t>이수용 외무상</a:t>
            </a:r>
            <a:r>
              <a:rPr lang="en-US" altLang="ko-KR" sz="2400" b="1" dirty="0" smtClean="0"/>
              <a:t>, AP </a:t>
            </a:r>
            <a:r>
              <a:rPr lang="ko-KR" altLang="en-US" sz="2400" b="1" dirty="0" smtClean="0"/>
              <a:t>회견</a:t>
            </a:r>
            <a:r>
              <a:rPr lang="en-US" altLang="ko-KR" sz="2400" b="1" dirty="0" smtClean="0"/>
              <a:t>, 4.23. </a:t>
            </a:r>
            <a:r>
              <a:rPr lang="ko-KR" altLang="en-US" sz="2400" b="1" dirty="0" smtClean="0"/>
              <a:t>뉴욕</a:t>
            </a:r>
            <a:r>
              <a:rPr lang="en-US" altLang="ko-KR" sz="2400" b="1" dirty="0" smtClean="0"/>
              <a:t>&gt;</a:t>
            </a:r>
          </a:p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2400" b="1" dirty="0" smtClean="0">
                <a:latin typeface="맑은 고딕"/>
                <a:ea typeface="맑은 고딕"/>
              </a:rPr>
              <a:t>※ </a:t>
            </a:r>
            <a:r>
              <a:rPr lang="ko-KR" altLang="en-US" sz="2800" b="1" dirty="0" smtClean="0">
                <a:latin typeface="맑은 고딕"/>
                <a:ea typeface="맑은 고딕"/>
              </a:rPr>
              <a:t>김정은 </a:t>
            </a:r>
            <a:r>
              <a:rPr lang="ko-KR" altLang="en-US" sz="2400" b="1" dirty="0" smtClean="0">
                <a:latin typeface="맑은 고딕"/>
                <a:ea typeface="맑은 고딕"/>
              </a:rPr>
              <a:t>위원장</a:t>
            </a:r>
            <a:r>
              <a:rPr lang="en-US" altLang="ko-KR" sz="2800" b="1" dirty="0" smtClean="0">
                <a:latin typeface="맑은 고딕"/>
                <a:ea typeface="맑은 고딕"/>
              </a:rPr>
              <a:t>, ‘</a:t>
            </a:r>
            <a:r>
              <a:rPr lang="ko-KR" altLang="en-US" sz="2800" b="1" dirty="0" err="1" smtClean="0">
                <a:latin typeface="맑은 고딕"/>
                <a:ea typeface="맑은 고딕"/>
              </a:rPr>
              <a:t>핵보유강국</a:t>
            </a:r>
            <a:r>
              <a:rPr lang="en-US" altLang="ko-KR" sz="2800" b="1" dirty="0" smtClean="0">
                <a:latin typeface="맑은 고딕"/>
                <a:ea typeface="맑은 고딕"/>
              </a:rPr>
              <a:t>’</a:t>
            </a:r>
            <a:r>
              <a:rPr lang="ko-KR" altLang="en-US" sz="2800" b="1" dirty="0" smtClean="0">
                <a:latin typeface="맑은 고딕"/>
                <a:ea typeface="맑은 고딕"/>
              </a:rPr>
              <a:t>선언</a:t>
            </a:r>
            <a:r>
              <a:rPr lang="en-US" altLang="ko-KR" sz="2800" b="1" dirty="0" smtClean="0">
                <a:latin typeface="맑은 고딕"/>
                <a:ea typeface="맑은 고딕"/>
              </a:rPr>
              <a:t>-’</a:t>
            </a:r>
            <a:r>
              <a:rPr lang="ko-KR" altLang="en-US" sz="2800" b="1" dirty="0" smtClean="0">
                <a:latin typeface="맑은 고딕"/>
                <a:ea typeface="맑은 고딕"/>
              </a:rPr>
              <a:t>세계의 비핵화</a:t>
            </a:r>
            <a:r>
              <a:rPr lang="en-US" altLang="ko-KR" sz="2800" b="1" dirty="0" smtClean="0">
                <a:latin typeface="맑은 고딕"/>
                <a:ea typeface="맑은 고딕"/>
              </a:rPr>
              <a:t>’</a:t>
            </a:r>
          </a:p>
          <a:p>
            <a:pPr fontAlgn="base">
              <a:buNone/>
            </a:pPr>
            <a:r>
              <a:rPr lang="en-US" altLang="ko-KR" sz="2800" b="1" dirty="0">
                <a:latin typeface="맑은 고딕"/>
                <a:ea typeface="맑은 고딕"/>
              </a:rPr>
              <a:t> </a:t>
            </a:r>
            <a:r>
              <a:rPr lang="en-US" altLang="ko-KR" sz="2800" b="1" dirty="0" smtClean="0">
                <a:latin typeface="맑은 고딕"/>
                <a:ea typeface="맑은 고딕"/>
              </a:rPr>
              <a:t> </a:t>
            </a:r>
            <a:r>
              <a:rPr lang="ko-KR" altLang="en-US" sz="2800" b="1" dirty="0" smtClean="0">
                <a:latin typeface="맑은 고딕"/>
                <a:ea typeface="맑은 고딕"/>
              </a:rPr>
              <a:t> 차원의 노력 </a:t>
            </a:r>
            <a:r>
              <a:rPr lang="en-US" altLang="ko-KR" sz="2400" b="1" dirty="0" smtClean="0">
                <a:latin typeface="맑은 고딕"/>
                <a:ea typeface="맑은 고딕"/>
              </a:rPr>
              <a:t>&lt;7</a:t>
            </a:r>
            <a:r>
              <a:rPr lang="ko-KR" altLang="en-US" sz="2400" b="1" dirty="0" smtClean="0">
                <a:latin typeface="맑은 고딕"/>
                <a:ea typeface="맑은 고딕"/>
              </a:rPr>
              <a:t>차 당대회 사업총화 </a:t>
            </a:r>
            <a:r>
              <a:rPr lang="ko-KR" altLang="en-US" sz="2400" b="1" dirty="0" smtClean="0">
                <a:latin typeface="맑은 고딕"/>
                <a:ea typeface="맑은 고딕"/>
              </a:rPr>
              <a:t>보고</a:t>
            </a:r>
            <a:r>
              <a:rPr lang="en-US" altLang="ko-KR" sz="2400" b="1" dirty="0" smtClean="0">
                <a:latin typeface="맑은 고딕"/>
                <a:ea typeface="맑은 고딕"/>
              </a:rPr>
              <a:t>&gt;</a:t>
            </a:r>
            <a:endParaRPr lang="en-US" altLang="ko-KR" sz="2400" b="1" dirty="0" smtClean="0">
              <a:latin typeface="맑은 고딕"/>
              <a:ea typeface="맑은 고딕"/>
            </a:endParaRPr>
          </a:p>
          <a:p>
            <a:pPr algn="ctr" fontAlgn="base">
              <a:buNone/>
            </a:pPr>
            <a:r>
              <a:rPr lang="en-US" altLang="ko-KR" sz="1800" b="1" dirty="0" smtClean="0">
                <a:latin typeface="맑은 고딕"/>
                <a:ea typeface="맑은 고딕"/>
              </a:rPr>
              <a:t>                                                            </a:t>
            </a:r>
            <a:endParaRPr lang="en-US" altLang="ko-KR" sz="2400" b="1" dirty="0" smtClean="0"/>
          </a:p>
          <a:p>
            <a:pPr fontAlgn="base">
              <a:buNone/>
            </a:pPr>
            <a:endParaRPr lang="ko-KR" altLang="en-US" sz="2400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u="sng" dirty="0" smtClean="0"/>
              <a:t>○중국의 입장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55178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3200" b="1" dirty="0" smtClean="0"/>
              <a:t>- ‘</a:t>
            </a:r>
            <a:r>
              <a:rPr lang="ko-KR" altLang="en-US" sz="3200" b="1" dirty="0" smtClean="0"/>
              <a:t>비핵화와 평화협정 병행 협상 방식’ 제시</a:t>
            </a:r>
          </a:p>
          <a:p>
            <a:pPr fontAlgn="base">
              <a:buNone/>
            </a:pPr>
            <a:endParaRPr lang="ko-KR" altLang="en-US" b="1" dirty="0" smtClean="0"/>
          </a:p>
          <a:p>
            <a:pPr fontAlgn="base">
              <a:buNone/>
            </a:pPr>
            <a:r>
              <a:rPr lang="en-US" altLang="ko-KR" b="1" dirty="0" smtClean="0"/>
              <a:t>▶ </a:t>
            </a:r>
            <a:r>
              <a:rPr lang="en-US" altLang="ko-KR" sz="3200" b="1" dirty="0" smtClean="0"/>
              <a:t>3</a:t>
            </a:r>
            <a:r>
              <a:rPr lang="ko-KR" altLang="en-US" sz="3200" b="1" dirty="0" err="1" smtClean="0"/>
              <a:t>不정책</a:t>
            </a:r>
            <a:r>
              <a:rPr lang="en-US" altLang="ko-KR" sz="3200" b="1" dirty="0" smtClean="0"/>
              <a:t>(</a:t>
            </a:r>
            <a:r>
              <a:rPr lang="ko-KR" altLang="en-US" sz="3200" b="1" dirty="0" smtClean="0"/>
              <a:t>不戰</a:t>
            </a:r>
            <a:r>
              <a:rPr lang="en-US" altLang="ko-KR" sz="3200" b="1" dirty="0" smtClean="0"/>
              <a:t>, </a:t>
            </a:r>
            <a:r>
              <a:rPr lang="ko-KR" altLang="en-US" sz="3200" b="1" dirty="0" err="1" smtClean="0"/>
              <a:t>不混</a:t>
            </a:r>
            <a:r>
              <a:rPr lang="en-US" altLang="ko-KR" sz="3200" b="1" dirty="0" smtClean="0"/>
              <a:t>, </a:t>
            </a:r>
            <a:r>
              <a:rPr lang="ko-KR" altLang="en-US" sz="3200" b="1" dirty="0" err="1" smtClean="0"/>
              <a:t>不核</a:t>
            </a:r>
            <a:r>
              <a:rPr lang="en-US" altLang="ko-KR" sz="3200" b="1" dirty="0" smtClean="0"/>
              <a:t>) </a:t>
            </a:r>
            <a:r>
              <a:rPr lang="ko-KR" altLang="en-US" sz="3200" b="1" dirty="0" smtClean="0"/>
              <a:t>견지</a:t>
            </a:r>
            <a:endParaRPr lang="en-US" altLang="ko-KR" sz="3200" b="1" dirty="0" smtClean="0"/>
          </a:p>
          <a:p>
            <a:pPr fontAlgn="base">
              <a:buNone/>
            </a:pPr>
            <a:endParaRPr lang="en-US" altLang="ko-KR" b="1" dirty="0" smtClean="0"/>
          </a:p>
          <a:p>
            <a:pPr fontAlgn="base">
              <a:buNone/>
            </a:pPr>
            <a:r>
              <a:rPr lang="en-US" altLang="ko-KR" sz="2800" b="1" dirty="0" smtClean="0"/>
              <a:t>- </a:t>
            </a:r>
            <a:r>
              <a:rPr lang="en-US" altLang="ko-KR" sz="3200" b="1" dirty="0" smtClean="0"/>
              <a:t>’5</a:t>
            </a:r>
            <a:r>
              <a:rPr lang="ko-KR" altLang="en-US" sz="3200" b="1" dirty="0" err="1" smtClean="0"/>
              <a:t>자회담</a:t>
            </a:r>
            <a:r>
              <a:rPr lang="ko-KR" altLang="en-US" sz="3200" b="1" dirty="0" smtClean="0"/>
              <a:t> 포함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모든 협상방식에 </a:t>
            </a:r>
            <a:r>
              <a:rPr lang="en-US" altLang="ko-KR" sz="2800" b="1" dirty="0" smtClean="0"/>
              <a:t>‘</a:t>
            </a:r>
            <a:r>
              <a:rPr lang="ko-KR" altLang="en-US" sz="2800" b="1" dirty="0" smtClean="0"/>
              <a:t>개방적 입장</a:t>
            </a:r>
            <a:r>
              <a:rPr lang="en-US" altLang="ko-KR" sz="2800" b="1" dirty="0" smtClean="0"/>
              <a:t>’</a:t>
            </a:r>
          </a:p>
          <a:p>
            <a:pPr fontAlgn="base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&lt;</a:t>
            </a:r>
            <a:r>
              <a:rPr lang="ko-KR" altLang="en-US" sz="2400" b="1" dirty="0" smtClean="0"/>
              <a:t>왕이 외교부장</a:t>
            </a:r>
            <a:r>
              <a:rPr lang="en-US" altLang="ko-KR" sz="2400" b="1" dirty="0" smtClean="0"/>
              <a:t>, 3.8&gt;</a:t>
            </a:r>
          </a:p>
          <a:p>
            <a:pPr fontAlgn="base">
              <a:buNone/>
            </a:pPr>
            <a:endParaRPr lang="en-US" altLang="ko-K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u="sng" dirty="0" smtClean="0"/>
              <a:t>○미국의 입장</a:t>
            </a:r>
            <a:r>
              <a:rPr lang="en-US" altLang="ko-KR" u="sng" dirty="0" smtClean="0"/>
              <a:t>(1)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3200" b="1" dirty="0" smtClean="0"/>
              <a:t>※C V I D</a:t>
            </a:r>
            <a:r>
              <a:rPr lang="en-US" altLang="ko-KR" dirty="0" smtClean="0"/>
              <a:t>(</a:t>
            </a:r>
            <a:r>
              <a:rPr lang="en-US" altLang="ko-KR" b="1" dirty="0" smtClean="0"/>
              <a:t>C</a:t>
            </a:r>
            <a:r>
              <a:rPr lang="en-US" altLang="ko-KR" dirty="0" smtClean="0"/>
              <a:t>omplete, </a:t>
            </a:r>
            <a:r>
              <a:rPr lang="en-US" altLang="ko-KR" b="1" dirty="0" smtClean="0"/>
              <a:t>V</a:t>
            </a:r>
            <a:r>
              <a:rPr lang="en-US" altLang="ko-KR" dirty="0" smtClean="0"/>
              <a:t>erifiable,</a:t>
            </a:r>
            <a:r>
              <a:rPr lang="en-US" altLang="ko-KR" b="1" dirty="0" smtClean="0"/>
              <a:t> I</a:t>
            </a:r>
            <a:r>
              <a:rPr lang="en-US" altLang="ko-KR" dirty="0" smtClean="0"/>
              <a:t>rreversible </a:t>
            </a:r>
            <a:r>
              <a:rPr lang="en-US" altLang="ko-KR" b="1" dirty="0" smtClean="0"/>
              <a:t>D</a:t>
            </a:r>
            <a:r>
              <a:rPr lang="en-US" altLang="ko-KR" dirty="0" smtClean="0"/>
              <a:t>ismantlement) </a:t>
            </a:r>
            <a:r>
              <a:rPr lang="ko-KR" altLang="en-US" sz="3200" b="1" dirty="0" smtClean="0"/>
              <a:t>원칙</a:t>
            </a:r>
            <a:endParaRPr lang="en-US" altLang="ko-KR" sz="3200" b="1" dirty="0" smtClean="0"/>
          </a:p>
          <a:p>
            <a:pPr fontAlgn="base">
              <a:buNone/>
            </a:pPr>
            <a:endParaRPr lang="ko-KR" altLang="en-US" sz="3200" b="1" dirty="0" smtClean="0"/>
          </a:p>
          <a:p>
            <a:pPr fontAlgn="base">
              <a:buNone/>
            </a:pPr>
            <a:r>
              <a:rPr lang="en-US" altLang="ko-KR" b="1" dirty="0" smtClean="0"/>
              <a:t> </a:t>
            </a:r>
            <a:r>
              <a:rPr lang="en-US" altLang="ko-KR" sz="2800" b="1" dirty="0" smtClean="0"/>
              <a:t>‣’</a:t>
            </a:r>
            <a:r>
              <a:rPr lang="ko-KR" altLang="en-US" sz="2800" b="1" dirty="0" smtClean="0"/>
              <a:t>완전하고도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검증할 수 있는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불가역적인 폐기</a:t>
            </a:r>
            <a:r>
              <a:rPr lang="en-US" altLang="ko-KR" sz="2800" b="1" dirty="0" smtClean="0"/>
              <a:t>’</a:t>
            </a:r>
          </a:p>
          <a:p>
            <a:pPr fontAlgn="base">
              <a:buNone/>
            </a:pPr>
            <a:endParaRPr lang="ko-KR" altLang="en-US" dirty="0" smtClean="0"/>
          </a:p>
          <a:p>
            <a:pPr fontAlgn="base">
              <a:buNone/>
            </a:pP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‘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9․19 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공동성명’</a:t>
            </a:r>
            <a:r>
              <a:rPr lang="en-US" altLang="ko-KR" sz="2400" dirty="0" smtClean="0"/>
              <a:t>(2005)</a:t>
            </a:r>
            <a:r>
              <a:rPr lang="ko-KR" altLang="en-US" sz="2800" b="1" dirty="0" smtClean="0"/>
              <a:t>‘</a:t>
            </a:r>
            <a:r>
              <a:rPr lang="en-US" altLang="ko-KR" sz="2800" b="1" dirty="0" smtClean="0"/>
              <a:t>2․13 </a:t>
            </a:r>
            <a:r>
              <a:rPr lang="ko-KR" altLang="en-US" sz="2800" b="1" dirty="0" smtClean="0"/>
              <a:t>합의’</a:t>
            </a:r>
            <a:r>
              <a:rPr lang="en-US" altLang="ko-KR" sz="2400" dirty="0" smtClean="0"/>
              <a:t>(2007</a:t>
            </a:r>
            <a:r>
              <a:rPr lang="en-US" altLang="ko-KR" sz="2800" b="1" dirty="0" smtClean="0"/>
              <a:t>)</a:t>
            </a:r>
            <a:r>
              <a:rPr lang="ko-KR" altLang="en-US" sz="2800" b="1" dirty="0" smtClean="0"/>
              <a:t>성실 이행 </a:t>
            </a: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2400" dirty="0"/>
              <a:t> </a:t>
            </a: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▶</a:t>
            </a:r>
            <a:r>
              <a:rPr lang="en-US" altLang="ko-KR" sz="2800" b="1" dirty="0" smtClean="0"/>
              <a:t>”</a:t>
            </a:r>
            <a:r>
              <a:rPr lang="ko-KR" altLang="en-US" sz="2800" b="1" dirty="0" smtClean="0"/>
              <a:t>북은 보다</a:t>
            </a:r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진지하게 비핵화에 임해야</a:t>
            </a:r>
            <a:r>
              <a:rPr lang="en-US" altLang="ko-KR" sz="2800" b="1" dirty="0" smtClean="0"/>
              <a:t>”</a:t>
            </a:r>
          </a:p>
          <a:p>
            <a:pPr fontAlgn="base">
              <a:buNone/>
            </a:pPr>
            <a:endParaRPr lang="en-US" altLang="ko-KR" sz="2800" b="1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695800"/>
          </a:xfrm>
        </p:spPr>
        <p:txBody>
          <a:bodyPr/>
          <a:lstStyle/>
          <a:p>
            <a:pPr fontAlgn="base">
              <a:buNone/>
            </a:pPr>
            <a:r>
              <a:rPr lang="en-US" altLang="ko-KR" sz="2800" b="1" dirty="0" smtClean="0"/>
              <a:t>- </a:t>
            </a:r>
            <a:r>
              <a:rPr lang="ko-KR" altLang="en-US" sz="2800" b="1" u="sng" dirty="0" smtClean="0"/>
              <a:t>강경 입장</a:t>
            </a:r>
            <a:r>
              <a:rPr lang="en-US" altLang="ko-KR" sz="2800" b="1" u="sng" dirty="0" smtClean="0"/>
              <a:t>(</a:t>
            </a:r>
            <a:r>
              <a:rPr lang="ko-KR" altLang="en-US" sz="2800" b="1" u="sng" dirty="0" err="1" smtClean="0"/>
              <a:t>先비핵화</a:t>
            </a:r>
            <a:r>
              <a:rPr lang="ko-KR" altLang="en-US" sz="2800" b="1" u="sng" dirty="0" smtClean="0"/>
              <a:t> </a:t>
            </a:r>
            <a:r>
              <a:rPr lang="ko-KR" altLang="en-US" sz="2800" b="1" u="sng" dirty="0" err="1" smtClean="0"/>
              <a:t>後평화협정</a:t>
            </a:r>
            <a:r>
              <a:rPr lang="en-US" altLang="ko-KR" sz="2800" b="1" u="sng" dirty="0" smtClean="0"/>
              <a:t>)</a:t>
            </a:r>
            <a:r>
              <a:rPr lang="ko-KR" altLang="en-US" sz="2800" b="1" u="sng" dirty="0" smtClean="0"/>
              <a:t>의 완화 징후</a:t>
            </a:r>
            <a:endParaRPr lang="ko-KR" altLang="en-US" sz="2800" b="1" dirty="0" smtClean="0"/>
          </a:p>
          <a:p>
            <a:pPr fontAlgn="base">
              <a:buNone/>
            </a:pP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b="1" dirty="0" smtClean="0"/>
              <a:t>※</a:t>
            </a:r>
            <a:r>
              <a:rPr lang="ko-KR" altLang="en-US" sz="2800" dirty="0" smtClean="0"/>
              <a:t>‘</a:t>
            </a:r>
            <a:r>
              <a:rPr lang="ko-KR" altLang="en-US" sz="2800" b="1" dirty="0" smtClean="0"/>
              <a:t>모종의 병행과정이 있을 수 있음을 불 배제</a:t>
            </a:r>
            <a:r>
              <a:rPr lang="en-US" altLang="ko-KR" sz="2800" b="1" dirty="0" smtClean="0"/>
              <a:t>”</a:t>
            </a:r>
          </a:p>
          <a:p>
            <a:pPr fontAlgn="base">
              <a:buNone/>
            </a:pPr>
            <a:endParaRPr lang="en-US" altLang="ko-KR" sz="2400" b="1" u="sng" dirty="0" smtClean="0"/>
          </a:p>
          <a:p>
            <a:pPr fontAlgn="base">
              <a:buNone/>
            </a:pPr>
            <a:r>
              <a:rPr lang="ko-KR" altLang="en-US" sz="2400" u="sng" dirty="0" smtClean="0"/>
              <a:t>● </a:t>
            </a:r>
            <a:r>
              <a:rPr lang="ko-KR" altLang="en-US" sz="2400" b="1" u="sng" dirty="0" smtClean="0"/>
              <a:t>뉴욕 </a:t>
            </a:r>
            <a:r>
              <a:rPr lang="ko-KR" altLang="en-US" sz="2400" b="1" u="sng" dirty="0" err="1" smtClean="0"/>
              <a:t>타임즈</a:t>
            </a:r>
            <a:r>
              <a:rPr lang="ko-KR" altLang="en-US" sz="2400" b="1" u="sng" dirty="0" smtClean="0"/>
              <a:t> </a:t>
            </a:r>
            <a:r>
              <a:rPr lang="en-US" altLang="ko-KR" sz="2000" b="1" u="sng" dirty="0" smtClean="0"/>
              <a:t>(2.13)&lt;</a:t>
            </a:r>
            <a:r>
              <a:rPr lang="ko-KR" altLang="en-US" sz="2000" b="1" u="sng" dirty="0" smtClean="0"/>
              <a:t>참고</a:t>
            </a:r>
            <a:r>
              <a:rPr lang="en-US" altLang="ko-KR" sz="2000" b="1" u="sng" dirty="0" smtClean="0"/>
              <a:t>&gt;</a:t>
            </a:r>
            <a:endParaRPr lang="ko-KR" altLang="en-US" sz="2000" b="1" dirty="0" smtClean="0"/>
          </a:p>
          <a:p>
            <a:pPr fontAlgn="base">
              <a:buNone/>
            </a:pPr>
            <a:endParaRPr lang="en-US" altLang="ko-KR" sz="1800" dirty="0" smtClean="0"/>
          </a:p>
          <a:p>
            <a:pPr fontAlgn="base">
              <a:buNone/>
            </a:pPr>
            <a:r>
              <a:rPr lang="en-US" altLang="ko-KR" sz="2800" b="1" dirty="0" smtClean="0"/>
              <a:t>-“</a:t>
            </a:r>
            <a:r>
              <a:rPr lang="ko-KR" altLang="en-US" sz="2800" b="1" u="sng" dirty="0" smtClean="0"/>
              <a:t>제재만으로는 역부족</a:t>
            </a:r>
            <a:r>
              <a:rPr lang="en-US" altLang="ko-KR" sz="2800" b="1" u="sng" dirty="0" smtClean="0"/>
              <a:t>, </a:t>
            </a:r>
            <a:r>
              <a:rPr lang="ko-KR" altLang="en-US" sz="2800" b="1" u="sng" dirty="0" err="1" smtClean="0"/>
              <a:t>핵동결</a:t>
            </a:r>
            <a:r>
              <a:rPr lang="ko-KR" altLang="en-US" sz="2800" b="1" u="sng" dirty="0" smtClean="0"/>
              <a:t> 협상 필요”</a:t>
            </a:r>
            <a:endParaRPr lang="en-US" altLang="ko-KR" sz="2800" b="1" u="sng" dirty="0" smtClean="0"/>
          </a:p>
          <a:p>
            <a:pPr fontAlgn="base">
              <a:buNone/>
            </a:pPr>
            <a:endParaRPr lang="en-US" altLang="ko-KR" sz="2400" b="1" u="sng" dirty="0" smtClean="0"/>
          </a:p>
          <a:p>
            <a:pPr fontAlgn="base">
              <a:buNone/>
            </a:pPr>
            <a:r>
              <a:rPr lang="en-US" altLang="ko-KR" sz="2800" b="1" dirty="0" smtClean="0"/>
              <a:t>※</a:t>
            </a:r>
            <a:r>
              <a:rPr lang="ko-KR" altLang="en-US" sz="2800" b="1" dirty="0" smtClean="0"/>
              <a:t>트럼프 대선후보</a:t>
            </a:r>
            <a:r>
              <a:rPr lang="en-US" altLang="ko-KR" sz="3200" b="1" dirty="0" smtClean="0"/>
              <a:t>, “</a:t>
            </a:r>
            <a:r>
              <a:rPr lang="ko-KR" altLang="en-US" sz="3200" b="1" dirty="0" smtClean="0"/>
              <a:t>김정은 만날 용의 있다</a:t>
            </a:r>
            <a:r>
              <a:rPr lang="en-US" altLang="ko-KR" sz="3200" b="1" dirty="0" smtClean="0"/>
              <a:t>”</a:t>
            </a:r>
            <a:r>
              <a:rPr lang="en-US" altLang="ko-KR" sz="2800" b="1" dirty="0" smtClean="0"/>
              <a:t>(?)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 </a:t>
            </a:r>
            <a:endParaRPr lang="en-US" altLang="ko-KR" sz="2800" b="1" u="sng" dirty="0" smtClean="0"/>
          </a:p>
          <a:p>
            <a:pPr fontAlgn="base">
              <a:buNone/>
            </a:pPr>
            <a:endParaRPr lang="ko-KR" altLang="en-US" sz="2400" b="1" dirty="0" smtClean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미국의 입장</a:t>
            </a:r>
            <a:r>
              <a:rPr lang="en-US" altLang="ko-KR" dirty="0" smtClean="0"/>
              <a:t>(2)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780696"/>
          </a:xfrm>
        </p:spPr>
        <p:txBody>
          <a:bodyPr/>
          <a:lstStyle/>
          <a:p>
            <a:r>
              <a:rPr lang="ko-KR" altLang="en-US" dirty="0" smtClean="0"/>
              <a:t>●</a:t>
            </a:r>
            <a:r>
              <a:rPr lang="ko-KR" altLang="en-US" dirty="0" err="1" smtClean="0"/>
              <a:t>소결론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6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sz="9800" b="1" dirty="0" smtClean="0">
                <a:latin typeface="맑은 고딕"/>
                <a:ea typeface="맑은 고딕"/>
              </a:rPr>
              <a:t>● </a:t>
            </a:r>
            <a:r>
              <a:rPr lang="ko-KR" altLang="en-US" sz="12800" b="1" dirty="0" smtClean="0"/>
              <a:t>북한의 비핵</a:t>
            </a:r>
            <a:r>
              <a:rPr lang="ko-KR" altLang="en-US" sz="12800" b="1" dirty="0"/>
              <a:t>화</a:t>
            </a:r>
            <a:r>
              <a:rPr lang="en-US" altLang="ko-KR" sz="12800" b="1" dirty="0" smtClean="0"/>
              <a:t> </a:t>
            </a:r>
            <a:r>
              <a:rPr lang="ko-KR" altLang="en-US" sz="12800" b="1" dirty="0" smtClean="0"/>
              <a:t>과정</a:t>
            </a:r>
            <a:r>
              <a:rPr lang="en-US" altLang="ko-KR" sz="12800" b="1" dirty="0" smtClean="0"/>
              <a:t>-</a:t>
            </a:r>
            <a:r>
              <a:rPr lang="ko-KR" altLang="en-US" sz="12800" b="1" dirty="0" smtClean="0"/>
              <a:t> 험산준령을 </a:t>
            </a:r>
            <a:endParaRPr lang="en-US" altLang="ko-KR" sz="12800" b="1" dirty="0" smtClean="0"/>
          </a:p>
          <a:p>
            <a:pPr>
              <a:buNone/>
            </a:pPr>
            <a:r>
              <a:rPr lang="en-US" altLang="ko-KR" sz="12800" b="1" dirty="0"/>
              <a:t> </a:t>
            </a:r>
            <a:r>
              <a:rPr lang="en-US" altLang="ko-KR" sz="12800" b="1" dirty="0" smtClean="0"/>
              <a:t>   </a:t>
            </a:r>
            <a:r>
              <a:rPr lang="ko-KR" altLang="en-US" sz="12800" b="1" dirty="0" smtClean="0"/>
              <a:t>넘어야 할 </a:t>
            </a:r>
            <a:r>
              <a:rPr lang="ko-KR" altLang="en-US" sz="12800" b="1" dirty="0" smtClean="0"/>
              <a:t>大長征 길 </a:t>
            </a:r>
            <a:endParaRPr lang="en-US" altLang="ko-KR" sz="12800" b="1" dirty="0" smtClean="0"/>
          </a:p>
          <a:p>
            <a:pPr>
              <a:buNone/>
            </a:pPr>
            <a:endParaRPr lang="en-US" altLang="ko-KR" sz="9600" b="1" dirty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9600" b="1" dirty="0" smtClean="0">
                <a:latin typeface="맑은 고딕"/>
                <a:ea typeface="맑은 고딕"/>
              </a:rPr>
              <a:t>  </a:t>
            </a:r>
            <a:r>
              <a:rPr lang="ko-KR" altLang="ko-KR" sz="11200" b="1" dirty="0" smtClean="0">
                <a:latin typeface="맑은 고딕"/>
                <a:ea typeface="맑은 고딕"/>
              </a:rPr>
              <a:t>①</a:t>
            </a:r>
            <a:r>
              <a:rPr lang="en-US" altLang="ko-KR" sz="11200" b="1" dirty="0" smtClean="0">
                <a:latin typeface="맑은 고딕"/>
                <a:ea typeface="맑은 고딕"/>
              </a:rPr>
              <a:t> </a:t>
            </a:r>
            <a:r>
              <a:rPr lang="ko-KR" altLang="en-US" sz="12800" b="1" dirty="0" err="1" smtClean="0">
                <a:latin typeface="맑은 고딕"/>
                <a:ea typeface="맑은 고딕"/>
              </a:rPr>
              <a:t>북핵동결</a:t>
            </a:r>
            <a:r>
              <a:rPr lang="ko-KR" altLang="en-US" sz="11200" b="1" dirty="0" smtClean="0">
                <a:latin typeface="맑은 고딕"/>
                <a:ea typeface="맑은 고딕"/>
              </a:rPr>
              <a:t> 〮 검증 ②</a:t>
            </a:r>
            <a:r>
              <a:rPr lang="ko-KR" altLang="en-US" sz="11200" b="1" dirty="0" err="1" smtClean="0">
                <a:latin typeface="맑은 고딕"/>
                <a:ea typeface="맑은 고딕"/>
              </a:rPr>
              <a:t>북핵</a:t>
            </a:r>
            <a:r>
              <a:rPr lang="ko-KR" altLang="en-US" sz="11200" b="1" dirty="0" smtClean="0">
                <a:latin typeface="맑은 고딕"/>
                <a:ea typeface="맑은 고딕"/>
              </a:rPr>
              <a:t> 폐기 </a:t>
            </a:r>
            <a:endParaRPr lang="en-US" altLang="ko-KR" sz="112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11200" b="1" dirty="0" smtClean="0">
                <a:latin typeface="맑은 고딕"/>
                <a:ea typeface="맑은 고딕"/>
              </a:rPr>
              <a:t>  </a:t>
            </a:r>
            <a:r>
              <a:rPr lang="ko-KR" altLang="en-US" sz="11200" b="1" dirty="0" smtClean="0">
                <a:latin typeface="맑은 고딕"/>
                <a:ea typeface="맑은 고딕"/>
              </a:rPr>
              <a:t>③ 한반도 비핵화</a:t>
            </a:r>
            <a:r>
              <a:rPr lang="en-US" altLang="ko-KR" sz="11200" b="1" dirty="0" smtClean="0">
                <a:latin typeface="맑은 고딕"/>
                <a:ea typeface="맑은 고딕"/>
              </a:rPr>
              <a:t>    </a:t>
            </a:r>
            <a:r>
              <a:rPr lang="ko-KR" altLang="en-US" sz="11200" b="1" dirty="0" smtClean="0">
                <a:latin typeface="맑은 고딕"/>
                <a:ea typeface="맑은 고딕"/>
              </a:rPr>
              <a:t>④정전협정의 평화협정 대체 </a:t>
            </a:r>
            <a:r>
              <a:rPr lang="ko-KR" altLang="en-US" sz="9600" b="1" dirty="0" smtClean="0">
                <a:latin typeface="맑은 고딕"/>
                <a:ea typeface="맑은 고딕"/>
              </a:rPr>
              <a:t> </a:t>
            </a:r>
            <a:endParaRPr lang="en-US" altLang="ko-KR" sz="96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8600" b="1" dirty="0">
                <a:latin typeface="맑은 고딕"/>
                <a:ea typeface="맑은 고딕"/>
              </a:rPr>
              <a:t> </a:t>
            </a:r>
            <a:r>
              <a:rPr lang="en-US" altLang="ko-KR" sz="8600" b="1" dirty="0" smtClean="0">
                <a:latin typeface="맑은 고딕"/>
                <a:ea typeface="맑은 고딕"/>
              </a:rPr>
              <a:t>  </a:t>
            </a:r>
            <a:r>
              <a:rPr lang="en-US" altLang="ko-KR" sz="11200" b="1" dirty="0" smtClean="0">
                <a:latin typeface="맑은 고딕"/>
                <a:ea typeface="맑은 고딕"/>
              </a:rPr>
              <a:t>○</a:t>
            </a:r>
            <a:r>
              <a:rPr lang="ko-KR" altLang="en-US" sz="11200" b="1" dirty="0" smtClean="0">
                <a:latin typeface="맑은 고딕"/>
                <a:ea typeface="맑은 고딕"/>
              </a:rPr>
              <a:t>북 〮 미 외교관계 정상화 문제의 향방</a:t>
            </a:r>
            <a:r>
              <a:rPr lang="en-US" altLang="ko-KR" sz="11200" b="1" dirty="0" smtClean="0">
                <a:latin typeface="맑은 고딕"/>
                <a:ea typeface="맑은 고딕"/>
              </a:rPr>
              <a:t>(?)  </a:t>
            </a:r>
            <a:r>
              <a:rPr lang="ko-KR" altLang="en-US" sz="11200" b="1" dirty="0" smtClean="0">
                <a:latin typeface="맑은 고딕"/>
                <a:ea typeface="맑은 고딕"/>
              </a:rPr>
              <a:t> </a:t>
            </a:r>
            <a:endParaRPr lang="en-US" altLang="ko-KR" sz="86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8600" b="1" dirty="0" smtClean="0">
                <a:latin typeface="맑은 고딕"/>
                <a:ea typeface="맑은 고딕"/>
              </a:rPr>
              <a:t>  </a:t>
            </a:r>
          </a:p>
          <a:p>
            <a:pPr>
              <a:buNone/>
            </a:pPr>
            <a:r>
              <a:rPr lang="en-US" altLang="ko-KR" sz="9600" b="1" dirty="0">
                <a:latin typeface="맑은 고딕"/>
                <a:ea typeface="맑은 고딕"/>
              </a:rPr>
              <a:t> </a:t>
            </a:r>
            <a:r>
              <a:rPr lang="en-US" altLang="ko-KR" sz="9600" b="1" dirty="0" smtClean="0">
                <a:latin typeface="맑은 고딕"/>
                <a:ea typeface="맑은 고딕"/>
              </a:rPr>
              <a:t>                              </a:t>
            </a:r>
            <a:r>
              <a:rPr lang="ko-KR" altLang="en-US" sz="9600" b="1" dirty="0" smtClean="0">
                <a:latin typeface="맑은 고딕"/>
                <a:ea typeface="맑은 고딕"/>
              </a:rPr>
              <a:t>                               </a:t>
            </a:r>
            <a:endParaRPr lang="en-US" altLang="ko-KR" sz="9600" b="1" dirty="0"/>
          </a:p>
          <a:p>
            <a:pPr marL="0" indent="0">
              <a:buNone/>
            </a:pPr>
            <a:r>
              <a:rPr lang="ko-KR" altLang="en-US" sz="9600" b="1" dirty="0" smtClean="0"/>
              <a:t>●</a:t>
            </a:r>
            <a:r>
              <a:rPr lang="ko-KR" altLang="en-US" sz="12800" b="1" dirty="0" err="1" smtClean="0"/>
              <a:t>북핵</a:t>
            </a:r>
            <a:r>
              <a:rPr lang="ko-KR" altLang="en-US" sz="12800" b="1" dirty="0" smtClean="0"/>
              <a:t> 협상은  </a:t>
            </a:r>
            <a:r>
              <a:rPr lang="ko-KR" altLang="en-US" sz="12800" b="1" dirty="0" err="1" smtClean="0"/>
              <a:t>新政府</a:t>
            </a:r>
            <a:r>
              <a:rPr lang="en-US" altLang="ko-KR" sz="12800" b="1" dirty="0" smtClean="0"/>
              <a:t>(</a:t>
            </a:r>
            <a:r>
              <a:rPr lang="ko-KR" altLang="en-US" sz="12800" b="1" dirty="0" smtClean="0"/>
              <a:t>韓 〮 美</a:t>
            </a:r>
            <a:r>
              <a:rPr lang="en-US" altLang="ko-KR" sz="12800" b="1" dirty="0" smtClean="0"/>
              <a:t>)</a:t>
            </a:r>
            <a:r>
              <a:rPr lang="ko-KR" altLang="en-US" sz="12800" b="1" dirty="0" smtClean="0"/>
              <a:t>의 선차적 </a:t>
            </a:r>
            <a:endParaRPr lang="en-US" altLang="ko-KR" sz="12800" b="1" dirty="0" smtClean="0"/>
          </a:p>
          <a:p>
            <a:pPr marL="0" indent="0">
              <a:buNone/>
            </a:pPr>
            <a:r>
              <a:rPr lang="en-US" altLang="ko-KR" sz="12800" b="1" dirty="0"/>
              <a:t> </a:t>
            </a:r>
            <a:r>
              <a:rPr lang="en-US" altLang="ko-KR" sz="12800" b="1" dirty="0" smtClean="0"/>
              <a:t> </a:t>
            </a:r>
            <a:r>
              <a:rPr lang="ko-KR" altLang="en-US" sz="12800" b="1" dirty="0" smtClean="0"/>
              <a:t>과제</a:t>
            </a:r>
            <a:r>
              <a:rPr lang="en-US" altLang="ko-KR" sz="12800" b="1" dirty="0" smtClean="0"/>
              <a:t>(?)</a:t>
            </a:r>
            <a:endParaRPr lang="en-US" altLang="ko-KR" sz="11200" b="1" dirty="0" smtClean="0"/>
          </a:p>
          <a:p>
            <a:pPr marL="0" indent="0">
              <a:buNone/>
            </a:pPr>
            <a:r>
              <a:rPr lang="en-US" altLang="ko-KR" sz="8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735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900" u="sng" dirty="0"/>
              <a:t>4</a:t>
            </a:r>
            <a:r>
              <a:rPr lang="en-US" altLang="ko-KR" sz="4900" u="sng" dirty="0" smtClean="0"/>
              <a:t>. </a:t>
            </a:r>
            <a:r>
              <a:rPr lang="ko-KR" altLang="en-US" sz="4900" u="sng" dirty="0" smtClean="0"/>
              <a:t>한국교회의 과제</a:t>
            </a:r>
            <a:r>
              <a:rPr lang="en-US" altLang="ko-KR" sz="4900" u="sng" dirty="0" smtClean="0"/>
              <a:t>(1)</a:t>
            </a:r>
            <a:r>
              <a:rPr lang="en-US" altLang="ko-KR" sz="4400" u="sng" dirty="0" smtClean="0"/>
              <a:t/>
            </a:r>
            <a:br>
              <a:rPr lang="en-US" altLang="ko-KR" sz="4400" u="sng" dirty="0" smtClean="0"/>
            </a:br>
            <a:r>
              <a:rPr lang="en-US" altLang="ko-KR" u="sng" dirty="0"/>
              <a:t> </a:t>
            </a:r>
            <a:r>
              <a:rPr lang="en-US" altLang="ko-KR" u="sng" dirty="0" smtClean="0"/>
              <a:t>  </a:t>
            </a:r>
            <a:endParaRPr lang="ko-KR" altLang="en-US" u="sng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비핵화 문제</a:t>
            </a:r>
            <a:r>
              <a:rPr lang="en-US" altLang="ko-KR" sz="3200" b="1" dirty="0" smtClean="0"/>
              <a:t>&gt;</a:t>
            </a:r>
          </a:p>
          <a:p>
            <a:pPr>
              <a:buNone/>
            </a:pPr>
            <a:r>
              <a:rPr lang="en-US" altLang="ko-KR" sz="3500" b="1" dirty="0" smtClean="0"/>
              <a:t>-‘</a:t>
            </a:r>
            <a:r>
              <a:rPr lang="ko-KR" altLang="en-US" sz="3500" b="1" dirty="0" smtClean="0"/>
              <a:t>반핵 〮 반전 〮 평화를 위한 기도에 힘써야</a:t>
            </a:r>
            <a:endParaRPr lang="en-US" altLang="ko-KR" sz="3500" b="1" dirty="0" smtClean="0"/>
          </a:p>
          <a:p>
            <a:pPr>
              <a:buNone/>
            </a:pPr>
            <a:endParaRPr lang="en-US" altLang="ko-KR" sz="3200" b="1" dirty="0" smtClean="0"/>
          </a:p>
          <a:p>
            <a:pPr marL="0" indent="0">
              <a:buNone/>
            </a:pPr>
            <a:r>
              <a:rPr lang="en-US" altLang="ko-KR" sz="3200" b="1" dirty="0" smtClean="0"/>
              <a:t>-</a:t>
            </a:r>
            <a:r>
              <a:rPr lang="ko-KR" altLang="en-US" sz="3500" b="1" dirty="0" smtClean="0"/>
              <a:t>미국과 북한의 </a:t>
            </a:r>
            <a:r>
              <a:rPr lang="en-US" altLang="ko-KR" sz="3500" b="1" dirty="0" smtClean="0"/>
              <a:t> Big Deal </a:t>
            </a:r>
            <a:r>
              <a:rPr lang="ko-KR" altLang="en-US" sz="3500" b="1" dirty="0" smtClean="0"/>
              <a:t>협상</a:t>
            </a:r>
            <a:r>
              <a:rPr lang="en-US" altLang="ko-KR" sz="3500" b="1" dirty="0" smtClean="0"/>
              <a:t>’</a:t>
            </a:r>
            <a:r>
              <a:rPr lang="ko-KR" altLang="en-US" sz="3500" b="1" dirty="0" smtClean="0"/>
              <a:t>을</a:t>
            </a:r>
            <a:r>
              <a:rPr lang="en-US" altLang="ko-KR" sz="3500" b="1" dirty="0" smtClean="0"/>
              <a:t> </a:t>
            </a:r>
            <a:r>
              <a:rPr lang="ko-KR" altLang="en-US" sz="3500" b="1" dirty="0" smtClean="0"/>
              <a:t>촉구해야</a:t>
            </a:r>
            <a:endParaRPr lang="en-US" altLang="ko-KR" sz="3500" b="1" dirty="0" smtClean="0"/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▶</a:t>
            </a:r>
            <a:r>
              <a:rPr lang="ko-KR" altLang="en-US" sz="2800" b="1" dirty="0" smtClean="0"/>
              <a:t>비핵화 〮 생존권 보장</a:t>
            </a:r>
            <a:r>
              <a:rPr lang="en-US" altLang="ko-KR" sz="2800" b="1" dirty="0" smtClean="0"/>
              <a:t>/</a:t>
            </a:r>
            <a:r>
              <a:rPr lang="ko-KR" altLang="en-US" sz="2800" b="1" dirty="0" smtClean="0"/>
              <a:t>국교정상화</a:t>
            </a:r>
            <a:endParaRPr lang="en-US" altLang="ko-KR" sz="2800" b="1" dirty="0" smtClean="0"/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▶</a:t>
            </a:r>
            <a:r>
              <a:rPr lang="ko-KR" altLang="en-US" sz="2800" b="1" dirty="0" smtClean="0"/>
              <a:t>한반도 평화체제의 당사자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남 〮북한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미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중</a:t>
            </a:r>
            <a:r>
              <a:rPr lang="en-US" altLang="ko-KR" sz="2800" b="1" dirty="0" smtClean="0"/>
              <a:t>)</a:t>
            </a:r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  </a:t>
            </a:r>
            <a:r>
              <a:rPr lang="ko-KR" altLang="en-US" sz="2800" b="1" dirty="0" smtClean="0"/>
              <a:t>정상 선언 등 </a:t>
            </a:r>
            <a:r>
              <a:rPr lang="ko-KR" altLang="en-US" sz="3000" b="1" dirty="0" smtClean="0"/>
              <a:t>일괄타결</a:t>
            </a:r>
            <a:r>
              <a:rPr lang="en-US" altLang="ko-KR" sz="2800" b="1" dirty="0"/>
              <a:t> </a:t>
            </a:r>
            <a:r>
              <a:rPr lang="ko-KR" altLang="en-US" sz="2800" b="1" dirty="0" smtClean="0"/>
              <a:t>지향</a:t>
            </a:r>
            <a:endParaRPr lang="en-US" altLang="ko-KR" sz="2800" b="1" dirty="0" smtClean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●</a:t>
            </a:r>
            <a:r>
              <a:rPr lang="ko-KR" altLang="en-US" sz="3000" b="1" dirty="0" smtClean="0"/>
              <a:t>합의 </a:t>
            </a:r>
            <a:r>
              <a:rPr lang="ko-KR" altLang="en-US" sz="3000" b="1" dirty="0" err="1"/>
              <a:t>불이행시</a:t>
            </a:r>
            <a:r>
              <a:rPr lang="ko-KR" altLang="en-US" sz="3000" b="1" dirty="0"/>
              <a:t> 군사제재 강행 </a:t>
            </a:r>
            <a:r>
              <a:rPr lang="ko-KR" altLang="en-US" sz="3000" b="1" dirty="0" smtClean="0"/>
              <a:t>문</a:t>
            </a:r>
            <a:r>
              <a:rPr lang="ko-KR" altLang="en-US" sz="3000" b="1" dirty="0"/>
              <a:t>제</a:t>
            </a:r>
            <a:r>
              <a:rPr lang="en-US" altLang="ko-KR" sz="3000" b="1" dirty="0" smtClean="0"/>
              <a:t>&lt;#</a:t>
            </a:r>
            <a:r>
              <a:rPr lang="ko-KR" altLang="en-US" sz="3000" b="1" dirty="0" smtClean="0"/>
              <a:t>협상과제</a:t>
            </a:r>
            <a:r>
              <a:rPr lang="en-US" altLang="ko-KR" sz="3000" b="1" dirty="0" smtClean="0"/>
              <a:t>&gt;</a:t>
            </a:r>
            <a:endParaRPr lang="en-US" altLang="ko-KR" b="1" dirty="0" smtClean="0"/>
          </a:p>
          <a:p>
            <a:endParaRPr lang="en-US" altLang="ko-KR" b="1" dirty="0" smtClean="0"/>
          </a:p>
        </p:txBody>
      </p:sp>
    </p:spTree>
    <p:extLst>
      <p:ext uri="{BB962C8B-B14F-4D97-AF65-F5344CB8AC3E}">
        <p14:creationId xmlns:p14="http://schemas.microsoft.com/office/powerpoint/2010/main" val="3687010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767808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en-US" altLang="ko-KR" sz="2800" b="1" dirty="0" smtClean="0"/>
          </a:p>
          <a:p>
            <a:pPr fontAlgn="base">
              <a:buNone/>
            </a:pPr>
            <a:r>
              <a:rPr lang="ko-KR" altLang="en-US" sz="3000" b="1" dirty="0" smtClean="0"/>
              <a:t>● 북한의 핵과 미사일 </a:t>
            </a:r>
            <a:r>
              <a:rPr lang="ko-KR" altLang="en-US" sz="3600" b="1" dirty="0" smtClean="0"/>
              <a:t>우선 ‘동결’</a:t>
            </a:r>
            <a:r>
              <a:rPr lang="ko-KR" altLang="en-US" sz="3600" b="1" dirty="0"/>
              <a:t> </a:t>
            </a:r>
            <a:r>
              <a:rPr lang="ko-KR" altLang="en-US" sz="3000" b="1" dirty="0" smtClean="0"/>
              <a:t>협</a:t>
            </a:r>
            <a:r>
              <a:rPr lang="ko-KR" altLang="en-US" sz="3000" b="1" dirty="0"/>
              <a:t>상</a:t>
            </a:r>
            <a:endParaRPr lang="ko-KR" altLang="en-US" sz="2800" b="1" dirty="0" smtClean="0"/>
          </a:p>
          <a:p>
            <a:pPr fontAlgn="base">
              <a:buNone/>
            </a:pPr>
            <a:endParaRPr lang="en-US" altLang="ko-KR" dirty="0" smtClean="0"/>
          </a:p>
          <a:p>
            <a:pPr fontAlgn="base">
              <a:buNone/>
            </a:pPr>
            <a:r>
              <a:rPr lang="ko-KR" altLang="en-US" sz="3000" dirty="0" smtClean="0"/>
              <a:t>●</a:t>
            </a:r>
            <a:r>
              <a:rPr lang="ko-KR" altLang="en-US" sz="3200" b="1" u="sng" dirty="0" smtClean="0"/>
              <a:t>근본적인 해법</a:t>
            </a:r>
            <a:r>
              <a:rPr lang="en-US" altLang="ko-KR" sz="3200" b="1" dirty="0" smtClean="0"/>
              <a:t>:</a:t>
            </a:r>
          </a:p>
          <a:p>
            <a:pPr fontAlgn="base">
              <a:buNone/>
            </a:pPr>
            <a:r>
              <a:rPr lang="en-US" altLang="ko-KR" sz="3000" b="1" dirty="0" smtClean="0"/>
              <a:t> </a:t>
            </a:r>
            <a:endParaRPr lang="ko-KR" altLang="en-US" sz="3000" b="1" dirty="0" smtClean="0"/>
          </a:p>
          <a:p>
            <a:pPr fontAlgn="base">
              <a:buNone/>
            </a:pPr>
            <a:r>
              <a:rPr lang="en-US" altLang="ko-KR" b="1" dirty="0" smtClean="0"/>
              <a:t> </a:t>
            </a:r>
            <a:r>
              <a:rPr lang="en-US" altLang="ko-KR" sz="3000" b="1" dirty="0" smtClean="0"/>
              <a:t>-’</a:t>
            </a:r>
            <a:r>
              <a:rPr lang="ko-KR" altLang="en-US" sz="3000" b="1" dirty="0" smtClean="0"/>
              <a:t>북</a:t>
            </a:r>
            <a:r>
              <a:rPr lang="ko-KR" altLang="en-US" sz="3000" b="1" dirty="0" smtClean="0">
                <a:latin typeface="맑은 고딕"/>
                <a:ea typeface="맑은 고딕"/>
              </a:rPr>
              <a:t>〮</a:t>
            </a:r>
            <a:r>
              <a:rPr lang="ko-KR" altLang="en-US" sz="3000" b="1" dirty="0" smtClean="0"/>
              <a:t>미간 적대관계 해소’</a:t>
            </a:r>
            <a:r>
              <a:rPr lang="en-US" altLang="ko-KR" sz="3200" b="1" dirty="0" smtClean="0"/>
              <a:t>(‘</a:t>
            </a:r>
            <a:r>
              <a:rPr lang="ko-KR" altLang="en-US" sz="3200" b="1" dirty="0" smtClean="0"/>
              <a:t>관계 정상화’</a:t>
            </a:r>
            <a:r>
              <a:rPr lang="en-US" altLang="ko-KR" sz="3200" b="1" dirty="0" smtClean="0"/>
              <a:t>)</a:t>
            </a:r>
          </a:p>
          <a:p>
            <a:pPr fontAlgn="base">
              <a:buNone/>
            </a:pPr>
            <a:endParaRPr lang="en-US" altLang="ko-KR" sz="3000" b="1" dirty="0" smtClean="0"/>
          </a:p>
          <a:p>
            <a:pPr fontAlgn="base">
              <a:buNone/>
            </a:pPr>
            <a:r>
              <a:rPr lang="ko-KR" altLang="en-US" sz="3000" b="1" dirty="0" smtClean="0"/>
              <a:t>▷ </a:t>
            </a:r>
            <a:r>
              <a:rPr lang="en-US" altLang="ko-KR" sz="3200" b="1" dirty="0" smtClean="0"/>
              <a:t>6</a:t>
            </a:r>
            <a:r>
              <a:rPr lang="ko-KR" altLang="en-US" sz="3200" b="1" dirty="0" smtClean="0"/>
              <a:t>자 회담 </a:t>
            </a:r>
            <a:r>
              <a:rPr lang="ko-KR" altLang="en-US" sz="3000" b="1" dirty="0" smtClean="0"/>
              <a:t>등 열매 맺는 대화 협상 긴요</a:t>
            </a:r>
            <a:endParaRPr lang="ko-KR" altLang="en-US" sz="3000" b="1" dirty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2344"/>
          </a:xfrm>
        </p:spPr>
        <p:txBody>
          <a:bodyPr>
            <a:normAutofit/>
          </a:bodyPr>
          <a:lstStyle/>
          <a:p>
            <a:r>
              <a:rPr lang="ko-KR" altLang="en-US" u="sng" smtClean="0"/>
              <a:t>● 비핵화 해결 방향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916832"/>
            <a:ext cx="7994520" cy="438912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altLang="ko-KR" dirty="0" smtClean="0"/>
              <a:t>(</a:t>
            </a:r>
            <a:r>
              <a:rPr lang="en-US" altLang="ko-KR" b="1" dirty="0" smtClean="0"/>
              <a:t>1)</a:t>
            </a:r>
            <a:r>
              <a:rPr lang="ko-KR" altLang="en-US" sz="3600" b="1" u="sng" dirty="0" smtClean="0"/>
              <a:t>대화 협상을 통한 해결을</a:t>
            </a:r>
            <a:endParaRPr lang="en-US" altLang="ko-KR" sz="3200" b="1" u="sng" dirty="0" smtClean="0"/>
          </a:p>
          <a:p>
            <a:pPr fontAlgn="base">
              <a:buNone/>
            </a:pPr>
            <a:r>
              <a:rPr lang="ko-KR" altLang="en-US" sz="3200" b="1" u="sng" dirty="0" smtClean="0"/>
              <a:t>  거듭 적극 권고해야</a:t>
            </a:r>
            <a:r>
              <a:rPr lang="en-US" altLang="ko-KR" sz="2800" b="1" u="sng" dirty="0" smtClean="0"/>
              <a:t>(#</a:t>
            </a:r>
            <a:r>
              <a:rPr lang="ko-KR" altLang="en-US" sz="2800" b="1" u="sng" dirty="0" smtClean="0"/>
              <a:t>세계교회와 함께</a:t>
            </a:r>
            <a:r>
              <a:rPr lang="en-US" altLang="ko-KR" sz="2800" b="1" u="sng" dirty="0" smtClean="0"/>
              <a:t>)</a:t>
            </a:r>
            <a:endParaRPr lang="ko-KR" altLang="en-US" sz="2800" b="1" dirty="0" smtClean="0"/>
          </a:p>
          <a:p>
            <a:pPr fontAlgn="base">
              <a:buNone/>
            </a:pPr>
            <a:endParaRPr lang="en-US" altLang="ko-KR" b="1" dirty="0" smtClean="0"/>
          </a:p>
          <a:p>
            <a:pPr fontAlgn="base">
              <a:buNone/>
            </a:pPr>
            <a:r>
              <a:rPr lang="ko-KR" altLang="en-US" b="1" dirty="0" smtClean="0"/>
              <a:t> </a:t>
            </a:r>
            <a:r>
              <a:rPr lang="ko-KR" altLang="en-US" sz="2800" b="1" dirty="0" smtClean="0"/>
              <a:t>◉ </a:t>
            </a:r>
            <a:r>
              <a:rPr lang="ko-KR" altLang="en-US" sz="3600" b="1" dirty="0" smtClean="0"/>
              <a:t>핵무기</a:t>
            </a:r>
            <a:r>
              <a:rPr lang="ko-KR" altLang="en-US" sz="2800" b="1" dirty="0" smtClean="0"/>
              <a:t>가 결코 생존권을 보장해 줄 수 있는</a:t>
            </a:r>
            <a:endParaRPr lang="en-US" altLang="ko-KR" sz="2800" b="1" dirty="0" smtClean="0"/>
          </a:p>
          <a:p>
            <a:pPr fontAlgn="base">
              <a:buNone/>
            </a:pPr>
            <a:r>
              <a:rPr lang="en-US" altLang="ko-KR" sz="3200" b="1" dirty="0"/>
              <a:t> </a:t>
            </a:r>
            <a:r>
              <a:rPr lang="ko-KR" altLang="en-US" sz="3200" b="1" dirty="0" smtClean="0"/>
              <a:t>  </a:t>
            </a:r>
            <a:r>
              <a:rPr lang="en-US" altLang="ko-KR" sz="3600" b="1" dirty="0" smtClean="0"/>
              <a:t>‘</a:t>
            </a:r>
            <a:r>
              <a:rPr lang="ko-KR" altLang="en-US" sz="3600" b="1" dirty="0" err="1" smtClean="0"/>
              <a:t>알라딘의</a:t>
            </a:r>
            <a:r>
              <a:rPr lang="ko-KR" altLang="en-US" sz="3600" b="1" dirty="0" smtClean="0"/>
              <a:t> 램프</a:t>
            </a:r>
            <a:r>
              <a:rPr lang="ko-KR" altLang="en-US" sz="3200" b="1" dirty="0" smtClean="0"/>
              <a:t>’</a:t>
            </a:r>
            <a:r>
              <a:rPr lang="ko-KR" altLang="en-US" sz="2800" b="1" dirty="0" smtClean="0"/>
              <a:t>도 아니며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北</a:t>
            </a:r>
            <a:r>
              <a:rPr lang="en-US" altLang="ko-KR" sz="2800" b="1" dirty="0" smtClean="0"/>
              <a:t>)</a:t>
            </a:r>
            <a:endParaRPr lang="ko-KR" altLang="en-US" sz="2800" b="1" dirty="0" smtClean="0"/>
          </a:p>
          <a:p>
            <a:pPr fontAlgn="base">
              <a:buNone/>
            </a:pPr>
            <a:endParaRPr lang="en-US" altLang="ko-KR" sz="2400" b="1" dirty="0" smtClean="0"/>
          </a:p>
          <a:p>
            <a:pPr fontAlgn="base">
              <a:buNone/>
            </a:pPr>
            <a:r>
              <a:rPr lang="ko-KR" altLang="en-US" sz="2400" b="1" dirty="0" smtClean="0"/>
              <a:t> </a:t>
            </a:r>
            <a:r>
              <a:rPr lang="ko-KR" altLang="en-US" sz="2800" b="1" dirty="0" smtClean="0"/>
              <a:t>◉ </a:t>
            </a:r>
            <a:r>
              <a:rPr lang="ko-KR" altLang="en-US" sz="3200" b="1" dirty="0" smtClean="0"/>
              <a:t>제재</a:t>
            </a:r>
            <a:r>
              <a:rPr lang="ko-KR" altLang="en-US" sz="2800" b="1" dirty="0" smtClean="0"/>
              <a:t>가 </a:t>
            </a:r>
            <a:r>
              <a:rPr lang="ko-KR" altLang="en-US" sz="2800" b="1" dirty="0" smtClean="0"/>
              <a:t>핵무기 </a:t>
            </a:r>
            <a:r>
              <a:rPr lang="ko-KR" altLang="en-US" sz="2800" b="1" dirty="0" smtClean="0"/>
              <a:t>포기시키는 </a:t>
            </a:r>
            <a:r>
              <a:rPr lang="ko-KR" altLang="en-US" sz="3600" b="1" dirty="0" smtClean="0"/>
              <a:t>‘만능의 열쇠’ </a:t>
            </a:r>
            <a:endParaRPr lang="en-US" altLang="ko-KR" sz="3200" b="1" dirty="0" smtClean="0"/>
          </a:p>
          <a:p>
            <a:pPr fontAlgn="base">
              <a:buNone/>
            </a:pPr>
            <a:r>
              <a:rPr lang="en-US" altLang="ko-KR" sz="3200" b="1" dirty="0"/>
              <a:t>  </a:t>
            </a:r>
            <a:r>
              <a:rPr lang="ko-KR" altLang="en-US" sz="3200" b="1" dirty="0" smtClean="0"/>
              <a:t> </a:t>
            </a:r>
            <a:r>
              <a:rPr lang="ko-KR" altLang="en-US" sz="2800" b="1" dirty="0" smtClean="0"/>
              <a:t>도 아님을</a:t>
            </a:r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설파해야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南</a:t>
            </a:r>
            <a:r>
              <a:rPr lang="en-US" altLang="ko-KR" sz="2800" b="1" dirty="0" smtClean="0"/>
              <a:t>)</a:t>
            </a:r>
            <a:r>
              <a:rPr lang="ko-KR" altLang="en-US" sz="2800" b="1" dirty="0" smtClean="0"/>
              <a:t> </a:t>
            </a:r>
          </a:p>
          <a:p>
            <a:pPr>
              <a:buNone/>
            </a:pPr>
            <a:endParaRPr lang="ko-KR" altLang="en-US" sz="2800" dirty="0"/>
          </a:p>
        </p:txBody>
      </p:sp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19872" y="40466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4400" dirty="0" smtClean="0">
                <a:latin typeface="맑은 고딕"/>
                <a:ea typeface="맑은 고딕"/>
              </a:rPr>
              <a:t> ●</a:t>
            </a:r>
            <a:r>
              <a:rPr lang="ko-KR" altLang="en-US" sz="4400" dirty="0" smtClean="0"/>
              <a:t>한국교회의 과제</a:t>
            </a:r>
            <a:r>
              <a:rPr lang="en-US" altLang="ko-KR" sz="4400" dirty="0" smtClean="0"/>
              <a:t>(2)</a:t>
            </a:r>
            <a:endParaRPr lang="ko-KR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●평화적 통일의 </a:t>
            </a:r>
            <a:r>
              <a:rPr lang="en-US" altLang="ko-KR" dirty="0" smtClean="0"/>
              <a:t>2</a:t>
            </a:r>
            <a:r>
              <a:rPr lang="ko-KR" altLang="en-US" dirty="0" smtClean="0"/>
              <a:t>대 개념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altLang="ko-KR" b="1" dirty="0" smtClean="0"/>
              <a:t>‘</a:t>
            </a:r>
            <a:r>
              <a:rPr lang="ko-KR" altLang="en-US" b="1" dirty="0" smtClean="0"/>
              <a:t>체제통일</a:t>
            </a:r>
            <a:r>
              <a:rPr lang="en-US" altLang="ko-KR" b="1" dirty="0" smtClean="0"/>
              <a:t>’(</a:t>
            </a:r>
            <a:r>
              <a:rPr lang="ko-KR" altLang="en-US" b="1" dirty="0" smtClean="0"/>
              <a:t>완전통일</a:t>
            </a:r>
            <a:r>
              <a:rPr lang="en-US" altLang="ko-KR" b="1" dirty="0" smtClean="0"/>
              <a:t>=</a:t>
            </a:r>
            <a:r>
              <a:rPr lang="ko-KR" altLang="en-US" b="1" dirty="0" smtClean="0"/>
              <a:t>법적 통일</a:t>
            </a:r>
            <a:r>
              <a:rPr lang="en-US" altLang="ko-KR" b="1" dirty="0" smtClean="0"/>
              <a:t>)                     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-De jure Unification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en-US" altLang="ko-KR" b="1" dirty="0" smtClean="0"/>
              <a:t>‘</a:t>
            </a:r>
            <a:r>
              <a:rPr lang="ko-KR" altLang="en-US" b="1" dirty="0" smtClean="0"/>
              <a:t>사실상의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통일</a:t>
            </a:r>
            <a:r>
              <a:rPr lang="en-US" altLang="ko-KR" b="1" dirty="0" smtClean="0"/>
              <a:t>’(</a:t>
            </a:r>
            <a:r>
              <a:rPr lang="ko-KR" altLang="en-US" b="1" dirty="0" smtClean="0"/>
              <a:t>분단고통 해소</a:t>
            </a:r>
            <a:r>
              <a:rPr lang="en-US" altLang="ko-KR" b="1" dirty="0" smtClean="0"/>
              <a:t>)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-De facto Unification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▶</a:t>
            </a:r>
            <a:r>
              <a:rPr lang="ko-KR" altLang="en-US" b="1" dirty="0" smtClean="0"/>
              <a:t>자유왕래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이산가족 재결합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거주이전의 자유</a:t>
            </a:r>
            <a:r>
              <a:rPr lang="en-US" altLang="ko-KR" b="1" dirty="0" smtClean="0"/>
              <a:t>,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신앙의 자유 등 기본권 보장</a:t>
            </a: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   ▷’</a:t>
            </a:r>
            <a:r>
              <a:rPr lang="ko-KR" altLang="en-US" b="1" dirty="0" smtClean="0"/>
              <a:t>과도적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통일</a:t>
            </a:r>
            <a:r>
              <a:rPr lang="en-US" altLang="ko-KR" b="1" dirty="0" smtClean="0"/>
              <a:t>’(1</a:t>
            </a:r>
            <a:r>
              <a:rPr lang="ko-KR" altLang="en-US" b="1" dirty="0" smtClean="0"/>
              <a:t>민족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체제 </a:t>
            </a:r>
            <a:r>
              <a:rPr lang="en-US" altLang="ko-KR" b="1" dirty="0" smtClean="0"/>
              <a:t>2 </a:t>
            </a:r>
            <a:r>
              <a:rPr lang="ko-KR" altLang="en-US" b="1" dirty="0" smtClean="0"/>
              <a:t>정부</a:t>
            </a:r>
            <a:r>
              <a:rPr lang="en-US" altLang="ko-KR" b="1" dirty="0" smtClean="0"/>
              <a:t>)</a:t>
            </a:r>
            <a:endParaRPr lang="en-US" altLang="ko-KR" b="1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0973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800" b="1" dirty="0" smtClean="0"/>
              <a:t>(2) </a:t>
            </a:r>
            <a:r>
              <a:rPr lang="ko-KR" altLang="en-US" sz="3500" b="1" u="sng" dirty="0" smtClean="0"/>
              <a:t>‘평화 만들기’</a:t>
            </a:r>
            <a:r>
              <a:rPr lang="ko-KR" altLang="en-US" sz="3200" b="1" u="sng" dirty="0" smtClean="0"/>
              <a:t>와 ‘함께 살기</a:t>
            </a:r>
            <a:r>
              <a:rPr lang="en-US" altLang="ko-KR" sz="3200" b="1" u="sng" dirty="0" smtClean="0"/>
              <a:t>(</a:t>
            </a:r>
            <a:r>
              <a:rPr lang="ko-KR" altLang="en-US" sz="3200" b="1" u="sng" dirty="0" smtClean="0"/>
              <a:t>相生共榮</a:t>
            </a:r>
            <a:r>
              <a:rPr lang="en-US" altLang="ko-KR" sz="3200" b="1" u="sng" dirty="0" smtClean="0"/>
              <a:t>)</a:t>
            </a:r>
            <a:r>
              <a:rPr lang="ko-KR" altLang="en-US" sz="3200" b="1" u="sng" dirty="0" smtClean="0"/>
              <a:t>의 </a:t>
            </a:r>
            <a:endParaRPr lang="en-US" altLang="ko-KR" sz="3200" b="1" u="sng" dirty="0" smtClean="0"/>
          </a:p>
          <a:p>
            <a:pPr>
              <a:buNone/>
            </a:pPr>
            <a:r>
              <a:rPr lang="en-US" altLang="ko-KR" sz="3200" b="1" u="sng" dirty="0"/>
              <a:t> </a:t>
            </a:r>
            <a:r>
              <a:rPr lang="en-US" altLang="ko-KR" sz="3200" b="1" u="sng" dirty="0" smtClean="0"/>
              <a:t> </a:t>
            </a:r>
            <a:r>
              <a:rPr lang="ko-KR" altLang="en-US" sz="3200" b="1" u="sng" dirty="0" smtClean="0"/>
              <a:t>  길로 나서도록 권고</a:t>
            </a:r>
            <a:endParaRPr lang="en-US" altLang="ko-KR" sz="3200" b="1" u="sng" dirty="0" smtClean="0"/>
          </a:p>
          <a:p>
            <a:pPr>
              <a:buNone/>
            </a:pPr>
            <a:endParaRPr lang="en-US" altLang="ko-KR" sz="3200" b="1" u="sng" dirty="0" smtClean="0"/>
          </a:p>
          <a:p>
            <a:pPr>
              <a:buNone/>
            </a:pPr>
            <a:r>
              <a:rPr lang="en-US" altLang="ko-KR" sz="3200" b="1" u="sng" dirty="0" smtClean="0"/>
              <a:t>○</a:t>
            </a:r>
            <a:r>
              <a:rPr lang="ko-KR" altLang="en-US" sz="3200" b="1" u="sng" dirty="0" smtClean="0"/>
              <a:t>정부는  </a:t>
            </a:r>
            <a:r>
              <a:rPr lang="en-US" altLang="ko-KR" sz="3200" b="1" u="sng" dirty="0" smtClean="0"/>
              <a:t>‘</a:t>
            </a:r>
            <a:r>
              <a:rPr lang="ko-KR" altLang="en-US" sz="3200" b="1" u="sng" dirty="0" smtClean="0"/>
              <a:t>政 〮 民 분리</a:t>
            </a:r>
            <a:r>
              <a:rPr lang="en-US" altLang="ko-KR" sz="3200" b="1" u="sng" dirty="0" smtClean="0"/>
              <a:t>, </a:t>
            </a:r>
            <a:r>
              <a:rPr lang="ko-KR" altLang="en-US" sz="3200" b="1" u="sng" dirty="0" smtClean="0"/>
              <a:t>政 〮 經 분리원칙</a:t>
            </a:r>
            <a:r>
              <a:rPr lang="en-US" altLang="ko-KR" sz="3200" b="1" u="sng" dirty="0" smtClean="0"/>
              <a:t>’</a:t>
            </a:r>
            <a:r>
              <a:rPr lang="ko-KR" altLang="en-US" sz="3200" b="1" u="sng" dirty="0" smtClean="0"/>
              <a:t>과 </a:t>
            </a:r>
            <a:r>
              <a:rPr lang="en-US" altLang="ko-KR" sz="3200" b="1" u="sng" dirty="0" smtClean="0"/>
              <a:t>‘</a:t>
            </a:r>
            <a:r>
              <a:rPr lang="ko-KR" altLang="en-US" sz="3200" b="1" u="sng" dirty="0" err="1" smtClean="0"/>
              <a:t>북핵협상</a:t>
            </a:r>
            <a:r>
              <a:rPr lang="ko-KR" altLang="en-US" sz="3200" b="1" u="sng" dirty="0" smtClean="0"/>
              <a:t> 〮 교류협력의 </a:t>
            </a:r>
            <a:r>
              <a:rPr lang="ko-KR" altLang="en-US" sz="3200" b="1" u="sng" dirty="0" err="1" smtClean="0"/>
              <a:t>兩軌정책</a:t>
            </a:r>
            <a:r>
              <a:rPr lang="en-US" altLang="ko-KR" sz="3200" b="1" u="sng" dirty="0" smtClean="0"/>
              <a:t>’</a:t>
            </a:r>
            <a:r>
              <a:rPr lang="ko-KR" altLang="en-US" sz="3200" b="1" u="sng" dirty="0" smtClean="0"/>
              <a:t> 검토 긴요</a:t>
            </a:r>
            <a:endParaRPr lang="en-US" altLang="ko-KR" sz="3200" b="1" u="sng" dirty="0" smtClean="0"/>
          </a:p>
          <a:p>
            <a:pPr>
              <a:buNone/>
            </a:pPr>
            <a:endParaRPr lang="ko-KR" altLang="en-US" b="1" dirty="0" smtClean="0"/>
          </a:p>
          <a:p>
            <a:pPr fontAlgn="base">
              <a:buNone/>
            </a:pPr>
            <a:r>
              <a:rPr lang="en-US" altLang="ko-KR" sz="2800" b="1" dirty="0" smtClean="0"/>
              <a:t>(3) </a:t>
            </a:r>
            <a:r>
              <a:rPr lang="ko-KR" altLang="en-US" sz="3200" b="1" dirty="0" smtClean="0"/>
              <a:t>‘</a:t>
            </a:r>
            <a:r>
              <a:rPr lang="en-US" altLang="ko-KR" sz="3200" b="1" dirty="0" smtClean="0"/>
              <a:t>UN</a:t>
            </a:r>
            <a:r>
              <a:rPr lang="ko-KR" altLang="en-US" sz="3200" b="1" dirty="0" smtClean="0"/>
              <a:t>의 인도주의 정신’과 ‘동포사랑’</a:t>
            </a:r>
            <a:r>
              <a:rPr lang="ko-KR" altLang="en-US" sz="3200" b="1" dirty="0"/>
              <a:t> </a:t>
            </a:r>
            <a:r>
              <a:rPr lang="ko-KR" altLang="en-US" sz="3200" b="1" dirty="0" smtClean="0"/>
              <a:t>실천</a:t>
            </a:r>
            <a:endParaRPr lang="en-US" altLang="ko-KR" sz="3200" b="1" dirty="0" smtClean="0"/>
          </a:p>
          <a:p>
            <a:pPr fontAlgn="base">
              <a:buNone/>
            </a:pPr>
            <a:endParaRPr lang="en-US" altLang="ko-KR" sz="2800" b="1" dirty="0"/>
          </a:p>
          <a:p>
            <a:pPr fontAlgn="base">
              <a:buNone/>
            </a:pPr>
            <a:r>
              <a:rPr lang="en-US" altLang="ko-KR" sz="2800" b="1" dirty="0" smtClean="0"/>
              <a:t> </a:t>
            </a:r>
            <a:r>
              <a:rPr lang="en-US" altLang="ko-KR" sz="3600" b="1" dirty="0" smtClean="0"/>
              <a:t>-</a:t>
            </a:r>
            <a:r>
              <a:rPr lang="ko-KR" altLang="en-US" sz="3600" b="1" dirty="0" smtClean="0"/>
              <a:t>북한의 영유아와 취약계층을 위한 </a:t>
            </a:r>
            <a:endParaRPr lang="en-US" altLang="ko-KR" sz="3600" b="1" dirty="0" smtClean="0"/>
          </a:p>
          <a:p>
            <a:pPr fontAlgn="base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</a:t>
            </a:r>
            <a:r>
              <a:rPr lang="ko-KR" altLang="en-US" sz="3600" b="1" dirty="0" smtClean="0"/>
              <a:t>인도적</a:t>
            </a:r>
            <a:r>
              <a:rPr lang="en-US" altLang="ko-KR" sz="3600" b="1" dirty="0" smtClean="0"/>
              <a:t>, </a:t>
            </a:r>
            <a:r>
              <a:rPr lang="ko-KR" altLang="en-US" sz="3600" b="1" dirty="0" smtClean="0"/>
              <a:t>동포애적 지원 무조건 재개 </a:t>
            </a:r>
            <a:endParaRPr lang="ko-KR" alt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ko-KR" altLang="en-US" sz="4000" dirty="0" smtClean="0">
                <a:latin typeface="맑은 고딕"/>
                <a:ea typeface="맑은 고딕"/>
              </a:rPr>
              <a:t> ●</a:t>
            </a:r>
            <a:r>
              <a:rPr lang="ko-KR" altLang="en-US" sz="4000" dirty="0" smtClean="0"/>
              <a:t>한국교회의 과제</a:t>
            </a:r>
            <a:r>
              <a:rPr lang="en-US" altLang="ko-KR" sz="4000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3500" b="1" dirty="0" smtClean="0"/>
              <a:t>-</a:t>
            </a:r>
            <a:r>
              <a:rPr lang="ko-KR" altLang="en-US" sz="3500" b="1" dirty="0" smtClean="0"/>
              <a:t>신세대 </a:t>
            </a:r>
            <a:r>
              <a:rPr lang="ko-KR" altLang="en-US" sz="3500" b="1" dirty="0" err="1" smtClean="0"/>
              <a:t>북한선교전문사역자</a:t>
            </a:r>
            <a:r>
              <a:rPr lang="ko-KR" altLang="en-US" sz="3500" b="1" dirty="0" smtClean="0"/>
              <a:t> 양성</a:t>
            </a:r>
            <a:endParaRPr lang="en-US" altLang="ko-KR" sz="3500" b="1" dirty="0" smtClean="0"/>
          </a:p>
          <a:p>
            <a:pPr>
              <a:buNone/>
            </a:pPr>
            <a:r>
              <a:rPr lang="ko-KR" altLang="en-US" sz="2800" b="1" dirty="0" smtClean="0"/>
              <a:t> </a:t>
            </a:r>
            <a:r>
              <a:rPr lang="ko-KR" altLang="ko-KR" sz="2400" b="1" dirty="0" smtClean="0">
                <a:latin typeface="맑은 고딕"/>
                <a:ea typeface="맑은 고딕"/>
              </a:rPr>
              <a:t>▶</a:t>
            </a:r>
            <a:r>
              <a:rPr lang="en-US" altLang="ko-KR" sz="2400" b="1" dirty="0" smtClean="0">
                <a:latin typeface="맑은 고딕"/>
                <a:ea typeface="맑은 고딕"/>
              </a:rPr>
              <a:t> </a:t>
            </a:r>
            <a:r>
              <a:rPr lang="en-US" altLang="ko-KR" b="1" dirty="0" smtClean="0">
                <a:latin typeface="맑은 고딕"/>
                <a:ea typeface="맑은 고딕"/>
              </a:rPr>
              <a:t>’</a:t>
            </a:r>
            <a:r>
              <a:rPr lang="ko-KR" altLang="en-US" b="1" dirty="0" err="1" smtClean="0">
                <a:latin typeface="맑은 고딕"/>
                <a:ea typeface="맑은 고딕"/>
              </a:rPr>
              <a:t>연어형</a:t>
            </a:r>
            <a:r>
              <a:rPr lang="ko-KR" altLang="en-US" b="1" dirty="0" smtClean="0">
                <a:latin typeface="맑은 고딕"/>
                <a:ea typeface="맑은 고딕"/>
              </a:rPr>
              <a:t> 탈북자 선교사</a:t>
            </a:r>
            <a:r>
              <a:rPr lang="en-US" altLang="ko-KR" b="1" dirty="0" smtClean="0">
                <a:latin typeface="맑은 고딕"/>
                <a:ea typeface="맑은 고딕"/>
              </a:rPr>
              <a:t>’ </a:t>
            </a:r>
            <a:r>
              <a:rPr lang="ko-KR" altLang="en-US" b="1" dirty="0" smtClean="0">
                <a:latin typeface="맑은 고딕"/>
                <a:ea typeface="맑은 고딕"/>
              </a:rPr>
              <a:t>포함</a:t>
            </a:r>
            <a:endParaRPr lang="en-US" altLang="ko-KR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2800" b="1" dirty="0" smtClean="0">
                <a:latin typeface="맑은 고딕"/>
                <a:ea typeface="맑은 고딕"/>
              </a:rPr>
              <a:t> </a:t>
            </a:r>
            <a:r>
              <a:rPr lang="en-US" altLang="ko-KR" sz="2400" b="1" dirty="0" smtClean="0">
                <a:latin typeface="맑은 고딕"/>
                <a:ea typeface="맑은 고딕"/>
              </a:rPr>
              <a:t>▶ </a:t>
            </a:r>
            <a:r>
              <a:rPr lang="ko-KR" altLang="en-US" b="1" dirty="0" err="1" smtClean="0">
                <a:latin typeface="맑은 고딕"/>
                <a:ea typeface="맑은 고딕"/>
              </a:rPr>
              <a:t>신학대</a:t>
            </a:r>
            <a:r>
              <a:rPr lang="en-US" altLang="ko-KR" b="1" dirty="0" smtClean="0">
                <a:latin typeface="맑은 고딕"/>
                <a:ea typeface="맑은 고딕"/>
              </a:rPr>
              <a:t>, </a:t>
            </a:r>
            <a:r>
              <a:rPr lang="ko-KR" altLang="en-US" b="1" dirty="0" smtClean="0">
                <a:latin typeface="맑은 고딕"/>
                <a:ea typeface="맑은 고딕"/>
              </a:rPr>
              <a:t>통일선교 아카데미 장학금 지원</a:t>
            </a:r>
            <a:endParaRPr lang="en-US" altLang="ko-KR" b="1" dirty="0" smtClean="0">
              <a:latin typeface="맑은 고딕"/>
              <a:ea typeface="맑은 고딕"/>
            </a:endParaRPr>
          </a:p>
          <a:p>
            <a:pPr>
              <a:buNone/>
            </a:pPr>
            <a:endParaRPr lang="en-US" altLang="ko-KR" sz="24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3200" b="1" dirty="0" smtClean="0">
                <a:latin typeface="맑은 고딕"/>
                <a:ea typeface="맑은 고딕"/>
              </a:rPr>
              <a:t>-</a:t>
            </a:r>
            <a:r>
              <a:rPr lang="ko-KR" altLang="en-US" sz="3000" b="1" dirty="0" smtClean="0">
                <a:latin typeface="맑은 고딕"/>
                <a:ea typeface="맑은 고딕"/>
              </a:rPr>
              <a:t>통일선교 전략</a:t>
            </a:r>
            <a:r>
              <a:rPr lang="en-US" altLang="ko-KR" sz="3000" b="1" dirty="0" smtClean="0">
                <a:latin typeface="맑은 고딕"/>
                <a:ea typeface="맑은 고딕"/>
              </a:rPr>
              <a:t>,</a:t>
            </a:r>
            <a:r>
              <a:rPr lang="ko-KR" altLang="en-US" sz="3000" b="1" dirty="0" smtClean="0">
                <a:latin typeface="맑은 고딕"/>
                <a:ea typeface="맑은 고딕"/>
              </a:rPr>
              <a:t> 교회통일교육 프로그램 </a:t>
            </a:r>
            <a:r>
              <a:rPr lang="ko-KR" altLang="en-US" sz="3200" b="1" dirty="0" smtClean="0">
                <a:latin typeface="맑은 고딕"/>
                <a:ea typeface="맑은 고딕"/>
              </a:rPr>
              <a:t>개발</a:t>
            </a:r>
            <a:endParaRPr lang="en-US" altLang="ko-KR" sz="32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2800" dirty="0" smtClean="0">
                <a:latin typeface="맑은 고딕"/>
                <a:ea typeface="맑은 고딕"/>
              </a:rPr>
              <a:t> </a:t>
            </a:r>
            <a:r>
              <a:rPr lang="ko-KR" altLang="ko-KR" sz="2400" b="1" dirty="0" smtClean="0">
                <a:latin typeface="맑은 고딕"/>
                <a:ea typeface="맑은 고딕"/>
              </a:rPr>
              <a:t>▶</a:t>
            </a:r>
            <a:r>
              <a:rPr lang="en-US" altLang="ko-KR" sz="2400" b="1" dirty="0" smtClean="0">
                <a:latin typeface="맑은 고딕"/>
                <a:ea typeface="맑은 고딕"/>
              </a:rPr>
              <a:t> </a:t>
            </a:r>
            <a:r>
              <a:rPr lang="ko-KR" altLang="en-US" b="1" dirty="0" smtClean="0">
                <a:latin typeface="맑은 고딕"/>
                <a:ea typeface="맑은 고딕"/>
              </a:rPr>
              <a:t>교단</a:t>
            </a:r>
            <a:r>
              <a:rPr lang="en-US" altLang="ko-KR" b="1" dirty="0" smtClean="0">
                <a:latin typeface="맑은 고딕"/>
                <a:ea typeface="맑은 고딕"/>
              </a:rPr>
              <a:t> </a:t>
            </a:r>
            <a:r>
              <a:rPr lang="ko-KR" altLang="en-US" b="1" dirty="0" smtClean="0">
                <a:latin typeface="맑은 고딕"/>
                <a:ea typeface="맑은 고딕"/>
              </a:rPr>
              <a:t>총회기관</a:t>
            </a:r>
            <a:r>
              <a:rPr lang="en-US" altLang="ko-KR" b="1" dirty="0" smtClean="0">
                <a:latin typeface="맑은 고딕"/>
                <a:ea typeface="맑은 고딕"/>
              </a:rPr>
              <a:t>, </a:t>
            </a:r>
            <a:r>
              <a:rPr lang="ko-KR" altLang="en-US" b="1" dirty="0" smtClean="0">
                <a:latin typeface="맑은 고딕"/>
                <a:ea typeface="맑은 고딕"/>
              </a:rPr>
              <a:t>주요 통일선교 조직</a:t>
            </a:r>
            <a:r>
              <a:rPr lang="en-US" altLang="ko-KR" b="1" dirty="0" smtClean="0">
                <a:latin typeface="맑은 고딕"/>
                <a:ea typeface="맑은 고딕"/>
              </a:rPr>
              <a:t>(#</a:t>
            </a:r>
            <a:r>
              <a:rPr lang="ko-KR" altLang="en-US" b="1" dirty="0" err="1" smtClean="0">
                <a:latin typeface="맑은 고딕"/>
                <a:ea typeface="맑은 고딕"/>
              </a:rPr>
              <a:t>기북선</a:t>
            </a:r>
            <a:r>
              <a:rPr lang="en-US" altLang="ko-KR" b="1" dirty="0" smtClean="0">
                <a:latin typeface="맑은 고딕"/>
                <a:ea typeface="맑은 고딕"/>
              </a:rPr>
              <a:t>)</a:t>
            </a:r>
          </a:p>
          <a:p>
            <a:pPr>
              <a:buNone/>
            </a:pPr>
            <a:r>
              <a:rPr lang="en-US" altLang="ko-KR" b="1" dirty="0" smtClean="0">
                <a:latin typeface="맑은 고딕"/>
                <a:ea typeface="맑은 고딕"/>
              </a:rPr>
              <a:t> </a:t>
            </a:r>
            <a:r>
              <a:rPr lang="ko-KR" altLang="ko-KR" b="1" dirty="0" smtClean="0">
                <a:latin typeface="맑은 고딕"/>
                <a:ea typeface="맑은 고딕"/>
              </a:rPr>
              <a:t>▶</a:t>
            </a:r>
            <a:r>
              <a:rPr lang="en-US" altLang="ko-KR" b="1" dirty="0" smtClean="0">
                <a:latin typeface="맑은 고딕"/>
                <a:ea typeface="맑은 고딕"/>
              </a:rPr>
              <a:t> </a:t>
            </a:r>
            <a:r>
              <a:rPr lang="ko-KR" altLang="en-US" b="1" dirty="0" smtClean="0">
                <a:latin typeface="맑은 고딕"/>
                <a:ea typeface="맑은 고딕"/>
              </a:rPr>
              <a:t>교회통일선교부서 운영</a:t>
            </a:r>
            <a:r>
              <a:rPr lang="en-US" altLang="ko-KR" b="1" dirty="0" smtClean="0">
                <a:latin typeface="맑은 고딕"/>
                <a:ea typeface="맑은 고딕"/>
              </a:rPr>
              <a:t>(#</a:t>
            </a:r>
            <a:r>
              <a:rPr lang="ko-KR" altLang="en-US" b="1" dirty="0" err="1" smtClean="0">
                <a:latin typeface="맑은 고딕"/>
                <a:ea typeface="맑은 고딕"/>
              </a:rPr>
              <a:t>탈북민</a:t>
            </a:r>
            <a:r>
              <a:rPr lang="ko-KR" altLang="en-US" b="1" dirty="0" smtClean="0">
                <a:latin typeface="맑은 고딕"/>
                <a:ea typeface="맑은 고딕"/>
              </a:rPr>
              <a:t> 전도 포함</a:t>
            </a:r>
            <a:r>
              <a:rPr lang="en-US" altLang="ko-KR" b="1" dirty="0" smtClean="0">
                <a:latin typeface="맑은 고딕"/>
                <a:ea typeface="맑은 고딕"/>
              </a:rPr>
              <a:t>)</a:t>
            </a:r>
          </a:p>
          <a:p>
            <a:pPr>
              <a:buNone/>
            </a:pPr>
            <a:endParaRPr lang="en-US" altLang="ko-KR" sz="2400" b="1" dirty="0" smtClean="0">
              <a:latin typeface="맑은 고딕"/>
              <a:ea typeface="맑은 고딕"/>
            </a:endParaRPr>
          </a:p>
          <a:p>
            <a:pPr>
              <a:buNone/>
            </a:pPr>
            <a:r>
              <a:rPr lang="en-US" altLang="ko-KR" sz="3500" b="1" dirty="0" smtClean="0">
                <a:latin typeface="맑은 고딕"/>
                <a:ea typeface="맑은 고딕"/>
              </a:rPr>
              <a:t>-</a:t>
            </a:r>
            <a:r>
              <a:rPr lang="ko-KR" altLang="en-US" sz="3500" b="1" dirty="0" smtClean="0">
                <a:latin typeface="맑은 고딕"/>
                <a:ea typeface="맑은 고딕"/>
              </a:rPr>
              <a:t>분단민족교회의 통일목회 </a:t>
            </a:r>
            <a:r>
              <a:rPr lang="ko-KR" altLang="en-US" sz="3000" b="1" dirty="0" smtClean="0">
                <a:latin typeface="맑은 고딕"/>
                <a:ea typeface="맑은 고딕"/>
              </a:rPr>
              <a:t>지향</a:t>
            </a:r>
            <a:endParaRPr lang="ko-KR" altLang="en-US" sz="2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●토의 과제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Both"/>
            </a:pPr>
            <a:endParaRPr lang="en-US" altLang="ko-KR" sz="3500" b="1" dirty="0" smtClean="0"/>
          </a:p>
          <a:p>
            <a:pPr marL="514350" indent="-514350">
              <a:buAutoNum type="arabicParenBoth"/>
            </a:pPr>
            <a:r>
              <a:rPr lang="ko-KR" altLang="en-US" sz="3600" b="1" dirty="0" smtClean="0"/>
              <a:t>남북관계의 </a:t>
            </a:r>
            <a:r>
              <a:rPr lang="ko-KR" altLang="en-US" sz="3600" b="1" dirty="0" smtClean="0"/>
              <a:t>현주소를 통해 본 한국교회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  </a:t>
            </a:r>
            <a:r>
              <a:rPr lang="ko-KR" altLang="en-US" sz="3600" b="1" dirty="0" smtClean="0"/>
              <a:t>의 기도제목은 </a:t>
            </a:r>
            <a:r>
              <a:rPr lang="en-US" altLang="ko-KR" sz="3600" b="1" dirty="0" smtClean="0"/>
              <a:t>?</a:t>
            </a:r>
          </a:p>
          <a:p>
            <a:pPr marL="0" indent="0">
              <a:buNone/>
            </a:pPr>
            <a:endParaRPr lang="en-US" altLang="ko-KR" sz="2800" b="1" dirty="0"/>
          </a:p>
          <a:p>
            <a:pPr marL="0" indent="0">
              <a:buNone/>
            </a:pPr>
            <a:r>
              <a:rPr lang="en-US" altLang="ko-KR" sz="3100" b="1" dirty="0" smtClean="0"/>
              <a:t>(2) </a:t>
            </a:r>
            <a:r>
              <a:rPr lang="ko-KR" altLang="en-US" sz="3600" b="1" dirty="0" smtClean="0"/>
              <a:t>한국의 </a:t>
            </a:r>
            <a:r>
              <a:rPr lang="en-US" altLang="ko-KR" sz="3600" b="1" dirty="0" smtClean="0"/>
              <a:t>‘</a:t>
            </a:r>
            <a:r>
              <a:rPr lang="ko-KR" altLang="en-US" sz="3600" b="1" dirty="0" err="1" smtClean="0"/>
              <a:t>핵무장론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에 대한 한국교회의 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  </a:t>
            </a:r>
            <a:r>
              <a:rPr lang="ko-KR" altLang="en-US" sz="3600" b="1" dirty="0" smtClean="0"/>
              <a:t>입장은</a:t>
            </a:r>
            <a:r>
              <a:rPr lang="en-US" altLang="ko-KR" sz="3600" b="1" dirty="0" smtClean="0"/>
              <a:t>?</a:t>
            </a:r>
          </a:p>
          <a:p>
            <a:pPr marL="0" indent="0">
              <a:buNone/>
            </a:pPr>
            <a:endParaRPr lang="en-US" altLang="ko-KR" sz="3200" b="1" dirty="0"/>
          </a:p>
          <a:p>
            <a:pPr marL="0" indent="0">
              <a:buNone/>
            </a:pPr>
            <a:r>
              <a:rPr lang="en-US" altLang="ko-KR" sz="3200" b="1" dirty="0" smtClean="0"/>
              <a:t>(3</a:t>
            </a:r>
            <a:r>
              <a:rPr lang="en-US" altLang="ko-KR" sz="3600" b="1" dirty="0" smtClean="0"/>
              <a:t>) ‘</a:t>
            </a:r>
            <a:r>
              <a:rPr lang="ko-KR" altLang="en-US" sz="3600" b="1" dirty="0" smtClean="0"/>
              <a:t>화평의 사도</a:t>
            </a:r>
            <a:r>
              <a:rPr lang="en-US" altLang="ko-KR" sz="3600" b="1" dirty="0" smtClean="0"/>
              <a:t>’</a:t>
            </a:r>
            <a:r>
              <a:rPr lang="ko-KR" altLang="en-US" sz="3600" b="1" dirty="0" smtClean="0"/>
              <a:t>로서 한국교회가 남북한 정부</a:t>
            </a:r>
            <a:endParaRPr lang="en-US" altLang="ko-KR" sz="3600" b="1" dirty="0" smtClean="0"/>
          </a:p>
          <a:p>
            <a:pPr marL="0" indent="0">
              <a:buNone/>
            </a:pPr>
            <a:r>
              <a:rPr lang="en-US" altLang="ko-KR" sz="3600" b="1" dirty="0"/>
              <a:t> </a:t>
            </a:r>
            <a:r>
              <a:rPr lang="en-US" altLang="ko-KR" sz="3600" b="1" dirty="0" smtClean="0"/>
              <a:t>    </a:t>
            </a:r>
            <a:r>
              <a:rPr lang="ko-KR" altLang="en-US" sz="3600" b="1" dirty="0" smtClean="0"/>
              <a:t>당국에게 해야 할  권면내용은</a:t>
            </a:r>
            <a:r>
              <a:rPr lang="en-US" altLang="ko-KR" sz="3600" b="1" dirty="0" smtClean="0"/>
              <a:t>?</a:t>
            </a:r>
          </a:p>
          <a:p>
            <a:pPr marL="0" indent="0">
              <a:buNone/>
            </a:pPr>
            <a:endParaRPr lang="en-US" altLang="ko-KR" sz="2800" b="1" dirty="0"/>
          </a:p>
          <a:p>
            <a:pPr marL="0" indent="0">
              <a:buNone/>
            </a:pPr>
            <a:r>
              <a:rPr lang="en-US" altLang="ko-KR" sz="2800" b="1" dirty="0" smtClean="0"/>
              <a:t>  </a:t>
            </a:r>
          </a:p>
          <a:p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10382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●교회의 통일 〮</a:t>
            </a:r>
            <a:r>
              <a:rPr lang="ko-KR" altLang="en-US" dirty="0"/>
              <a:t>북</a:t>
            </a:r>
            <a:r>
              <a:rPr lang="ko-KR" altLang="en-US" dirty="0" smtClean="0"/>
              <a:t>한문제 접근시각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이데올로기 </a:t>
            </a:r>
            <a:r>
              <a:rPr lang="ko-KR" altLang="en-US" b="1" dirty="0" err="1" smtClean="0"/>
              <a:t>켐페인</a:t>
            </a:r>
            <a:r>
              <a:rPr lang="en-US" altLang="ko-KR" b="1" dirty="0" smtClean="0"/>
              <a:t>+</a:t>
            </a:r>
            <a:r>
              <a:rPr lang="ko-KR" altLang="en-US" b="1" dirty="0" smtClean="0"/>
              <a:t>흡수통일론에 부화뇌동</a:t>
            </a:r>
            <a:r>
              <a:rPr lang="en-US" altLang="ko-KR" b="1" dirty="0" smtClean="0"/>
              <a:t>(X)</a:t>
            </a:r>
          </a:p>
          <a:p>
            <a:pPr marL="0" indent="0">
              <a:buNone/>
            </a:pPr>
            <a:r>
              <a:rPr lang="en-US" altLang="ko-KR" b="1" dirty="0" smtClean="0"/>
              <a:t>▶ </a:t>
            </a:r>
            <a:r>
              <a:rPr lang="en-US" altLang="ko-KR" sz="2800" b="1" dirty="0" smtClean="0"/>
              <a:t>‘</a:t>
            </a:r>
            <a:r>
              <a:rPr lang="ko-KR" altLang="en-US" sz="2800" b="1" dirty="0" smtClean="0"/>
              <a:t>화평의 사도</a:t>
            </a:r>
            <a:r>
              <a:rPr lang="en-US" altLang="ko-KR" sz="2800" b="1" dirty="0" smtClean="0"/>
              <a:t>’ </a:t>
            </a:r>
            <a:r>
              <a:rPr lang="ko-KR" altLang="en-US" sz="2800" b="1" dirty="0" smtClean="0"/>
              <a:t>자세 </a:t>
            </a:r>
            <a:r>
              <a:rPr lang="ko-KR" altLang="en-US" sz="2800" b="1" dirty="0" smtClean="0"/>
              <a:t>견지</a:t>
            </a:r>
            <a:r>
              <a:rPr lang="en-US" altLang="ko-KR" sz="2800" b="1" dirty="0" smtClean="0"/>
              <a:t>(O)</a:t>
            </a:r>
            <a:endParaRPr lang="en-US" altLang="ko-KR" sz="2800" b="1" dirty="0"/>
          </a:p>
          <a:p>
            <a:pPr marL="0" indent="0">
              <a:buNone/>
            </a:pPr>
            <a:r>
              <a:rPr lang="en-US" altLang="ko-KR" b="1" dirty="0" smtClean="0"/>
              <a:t>▶ </a:t>
            </a:r>
            <a:r>
              <a:rPr lang="ko-KR" altLang="en-US" sz="2800" b="1" dirty="0" smtClean="0"/>
              <a:t>성경말씀을 나침반으로 </a:t>
            </a:r>
            <a:r>
              <a:rPr lang="en-US" altLang="ko-KR" b="1" dirty="0" smtClean="0"/>
              <a:t>! </a:t>
            </a:r>
            <a:r>
              <a:rPr lang="en-US" altLang="ko-KR" b="1" dirty="0" smtClean="0"/>
              <a:t>(</a:t>
            </a:r>
            <a:r>
              <a:rPr lang="en-US" altLang="ko-KR" sz="2800" b="1" dirty="0" smtClean="0"/>
              <a:t>O)-’</a:t>
            </a:r>
            <a:r>
              <a:rPr lang="ko-KR" altLang="en-US" sz="2800" b="1" dirty="0" smtClean="0"/>
              <a:t>오직 복음</a:t>
            </a:r>
            <a:r>
              <a:rPr lang="en-US" altLang="ko-KR" sz="2800" b="1" dirty="0" smtClean="0"/>
              <a:t>’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 -”</a:t>
            </a:r>
            <a:r>
              <a:rPr lang="ko-KR" altLang="en-US" b="1" dirty="0" smtClean="0"/>
              <a:t>좌로나 우로나 치우치지 말고</a:t>
            </a:r>
            <a:r>
              <a:rPr lang="en-US" altLang="ko-KR" b="1" dirty="0" smtClean="0"/>
              <a:t>….”(</a:t>
            </a:r>
            <a:r>
              <a:rPr lang="ko-KR" altLang="en-US" b="1" dirty="0" smtClean="0"/>
              <a:t>잠 </a:t>
            </a:r>
            <a:r>
              <a:rPr lang="en-US" altLang="ko-KR" b="1" dirty="0" smtClean="0"/>
              <a:t>4:27)</a:t>
            </a:r>
          </a:p>
          <a:p>
            <a:pPr marL="0" indent="0">
              <a:buNone/>
            </a:pPr>
            <a:r>
              <a:rPr lang="en-US" altLang="ko-KR" b="1" dirty="0" smtClean="0"/>
              <a:t> -”</a:t>
            </a:r>
            <a:r>
              <a:rPr lang="ko-KR" altLang="en-US" b="1" dirty="0" smtClean="0"/>
              <a:t>예수님은 左翼도 右翼도 아닙니다</a:t>
            </a:r>
            <a:r>
              <a:rPr lang="en-US" altLang="ko-KR" b="1" dirty="0" smtClean="0"/>
              <a:t>.</a:t>
            </a:r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예수님은 </a:t>
            </a:r>
            <a:r>
              <a:rPr lang="ko-KR" altLang="en-US" b="1" dirty="0" err="1" smtClean="0"/>
              <a:t>超翼입니다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성경은 이데올로기를 뛰어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넘습니다</a:t>
            </a:r>
            <a:r>
              <a:rPr lang="en-US" altLang="ko-KR" sz="2400" b="1" dirty="0" smtClean="0"/>
              <a:t>”&lt;</a:t>
            </a:r>
            <a:r>
              <a:rPr lang="ko-KR" altLang="en-US" sz="2400" b="1" dirty="0" err="1" smtClean="0"/>
              <a:t>김준곤</a:t>
            </a:r>
            <a:r>
              <a:rPr lang="ko-KR" altLang="en-US" sz="2400" b="1" dirty="0" smtClean="0"/>
              <a:t> 목사</a:t>
            </a:r>
            <a:r>
              <a:rPr lang="en-US" altLang="ko-KR" sz="2400" b="1" dirty="0" smtClean="0"/>
              <a:t>&gt;</a:t>
            </a:r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endParaRPr lang="en-US" altLang="ko-KR" sz="2400" b="1" dirty="0" smtClean="0"/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endParaRPr lang="en-US" altLang="ko-KR" sz="2400" b="1" dirty="0" smtClean="0"/>
          </a:p>
          <a:p>
            <a:pPr marL="0" indent="0">
              <a:buNone/>
            </a:pPr>
            <a:endParaRPr lang="en-US" altLang="ko-KR" sz="2400" b="1" dirty="0"/>
          </a:p>
          <a:p>
            <a:pPr marL="0" indent="0">
              <a:buNone/>
            </a:pP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63593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북한 제대로 보기 접근법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b="1" dirty="0" smtClean="0"/>
              <a:t>실사구시적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實事求是的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접근법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smtClean="0"/>
              <a:t>역지사지적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易地思之的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접근법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smtClean="0"/>
              <a:t>자연법적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自然法的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萬物變化論的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접근법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55232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맑은 고딕"/>
                <a:ea typeface="맑은 고딕"/>
              </a:rPr>
              <a:t>● 한국교회의 사명</a:t>
            </a:r>
            <a:r>
              <a:rPr lang="en-US" altLang="ko-KR" dirty="0" smtClean="0">
                <a:latin typeface="맑은 고딕"/>
                <a:ea typeface="맑은 고딕"/>
              </a:rPr>
              <a:t>(</a:t>
            </a:r>
            <a:r>
              <a:rPr lang="ko-KR" altLang="en-US" dirty="0" smtClean="0">
                <a:latin typeface="맑은 고딕"/>
                <a:ea typeface="맑은 고딕"/>
              </a:rPr>
              <a:t>통</a:t>
            </a:r>
            <a:r>
              <a:rPr lang="ko-KR" altLang="en-US" dirty="0">
                <a:latin typeface="맑은 고딕"/>
                <a:ea typeface="맑은 고딕"/>
              </a:rPr>
              <a:t>일</a:t>
            </a:r>
            <a:r>
              <a:rPr lang="ko-KR" altLang="en-US" dirty="0" smtClean="0">
                <a:latin typeface="맑은 고딕"/>
                <a:ea typeface="맑은 고딕"/>
              </a:rPr>
              <a:t>선교</a:t>
            </a:r>
            <a:r>
              <a:rPr lang="en-US" altLang="ko-KR" dirty="0" smtClean="0">
                <a:latin typeface="맑은 고딕"/>
                <a:ea typeface="맑은 고딕"/>
              </a:rPr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200" b="1" dirty="0" smtClean="0"/>
              <a:t>무엇을</a:t>
            </a:r>
            <a:r>
              <a:rPr lang="en-US" altLang="ko-KR" sz="3200" b="1" dirty="0" smtClean="0"/>
              <a:t>?</a:t>
            </a:r>
          </a:p>
          <a:p>
            <a:r>
              <a:rPr lang="en-US" altLang="ko-KR" b="1" dirty="0" smtClean="0"/>
              <a:t>“</a:t>
            </a:r>
            <a:r>
              <a:rPr lang="ko-KR" altLang="en-US" b="1" dirty="0" smtClean="0"/>
              <a:t>눈이 있어도 보지 못하고 귀가 있어도 듣지 못하는 백성을 이끌어 내라</a:t>
            </a:r>
            <a:r>
              <a:rPr lang="en-US" altLang="ko-KR" b="1" dirty="0" smtClean="0"/>
              <a:t>”(</a:t>
            </a:r>
            <a:r>
              <a:rPr lang="ko-KR" altLang="en-US" b="1" dirty="0" smtClean="0"/>
              <a:t>사</a:t>
            </a:r>
            <a:r>
              <a:rPr lang="en-US" altLang="ko-KR" b="1" dirty="0" smtClean="0"/>
              <a:t>43:8)</a:t>
            </a:r>
          </a:p>
          <a:p>
            <a:endParaRPr lang="en-US" altLang="ko-KR" dirty="0" smtClean="0"/>
          </a:p>
          <a:p>
            <a:r>
              <a:rPr lang="ko-KR" altLang="en-US" sz="3200" b="1" dirty="0" smtClean="0"/>
              <a:t>어떻게</a:t>
            </a:r>
            <a:r>
              <a:rPr lang="en-US" altLang="ko-KR" sz="3200" b="1" dirty="0" smtClean="0"/>
              <a:t>?</a:t>
            </a:r>
          </a:p>
          <a:p>
            <a:r>
              <a:rPr lang="en-US" altLang="ko-KR" b="1" dirty="0" smtClean="0"/>
              <a:t>“</a:t>
            </a:r>
            <a:r>
              <a:rPr lang="ko-KR" altLang="en-US" b="1" dirty="0" smtClean="0"/>
              <a:t>마음을 다하여 여호와를 신뢰하고 네 명철을 의지하지 말라 너는 범사에 그를 인정하라 그리하면 네 길을 지도하시리라</a:t>
            </a:r>
            <a:r>
              <a:rPr lang="en-US" altLang="ko-KR" b="1" dirty="0" smtClean="0"/>
              <a:t>”(</a:t>
            </a:r>
            <a:r>
              <a:rPr lang="ko-KR" altLang="en-US" b="1" dirty="0" smtClean="0"/>
              <a:t>잠</a:t>
            </a:r>
            <a:r>
              <a:rPr lang="en-US" altLang="ko-KR" b="1" dirty="0" smtClean="0"/>
              <a:t>3:5-6)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altLang="ko-KR" sz="4000" u="sng" dirty="0" smtClean="0"/>
              <a:t>1. </a:t>
            </a:r>
            <a:r>
              <a:rPr lang="ko-KR" altLang="en-US" sz="4000" u="sng" dirty="0" smtClean="0"/>
              <a:t>남북관계의 현주소</a:t>
            </a:r>
            <a:r>
              <a:rPr lang="en-US" altLang="ko-KR" sz="4000" u="sng" dirty="0" smtClean="0"/>
              <a:t/>
            </a:r>
            <a:br>
              <a:rPr lang="en-US" altLang="ko-KR" sz="4000" u="sng" dirty="0" smtClean="0"/>
            </a:br>
            <a:r>
              <a:rPr lang="en-US" altLang="ko-KR" sz="4000" u="sng" dirty="0" smtClean="0"/>
              <a:t/>
            </a:r>
            <a:br>
              <a:rPr lang="en-US" altLang="ko-KR" sz="4000" u="sng" dirty="0" smtClean="0"/>
            </a:br>
            <a:r>
              <a:rPr lang="en-US" altLang="ko-KR" sz="4000" u="sng" dirty="0" smtClean="0"/>
              <a:t>○</a:t>
            </a:r>
            <a:r>
              <a:rPr lang="ko-KR" altLang="en-US" sz="3600" u="sng" dirty="0" smtClean="0"/>
              <a:t>일촉즉발의 ‘强 대 强’ 대치 상황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endParaRPr lang="en-US" altLang="ko-KR" sz="3200" dirty="0" smtClean="0"/>
          </a:p>
          <a:p>
            <a:pPr fontAlgn="base">
              <a:buNone/>
            </a:pPr>
            <a:r>
              <a:rPr lang="en-US" altLang="ko-KR" sz="3200" dirty="0" smtClean="0"/>
              <a:t>-’</a:t>
            </a:r>
            <a:r>
              <a:rPr lang="ko-KR" altLang="en-US" sz="3200" b="1" dirty="0" smtClean="0"/>
              <a:t>참수</a:t>
            </a:r>
            <a:r>
              <a:rPr lang="en-US" altLang="ko-KR" sz="3200" b="1" dirty="0" smtClean="0"/>
              <a:t>(</a:t>
            </a:r>
            <a:r>
              <a:rPr lang="ko-KR" altLang="en-US" sz="3200" b="1" dirty="0" smtClean="0"/>
              <a:t>斬首</a:t>
            </a:r>
            <a:r>
              <a:rPr lang="en-US" altLang="ko-KR" sz="3200" b="1" dirty="0" smtClean="0"/>
              <a:t>)</a:t>
            </a:r>
            <a:r>
              <a:rPr lang="ko-KR" altLang="en-US" sz="3200" b="1" dirty="0" smtClean="0"/>
              <a:t>作戰</a:t>
            </a:r>
            <a:r>
              <a:rPr lang="en-US" altLang="ko-KR" sz="3200" b="1" dirty="0" smtClean="0"/>
              <a:t>’</a:t>
            </a:r>
            <a:r>
              <a:rPr lang="ko-KR" altLang="en-US" sz="3200" b="1" dirty="0" smtClean="0"/>
              <a:t> 대 </a:t>
            </a:r>
            <a:r>
              <a:rPr lang="en-US" altLang="ko-KR" sz="3200" b="1" dirty="0" smtClean="0"/>
              <a:t>‘</a:t>
            </a:r>
            <a:r>
              <a:rPr lang="ko-KR" altLang="en-US" sz="3200" b="1" dirty="0" smtClean="0"/>
              <a:t>청와대 타격작전</a:t>
            </a:r>
            <a:r>
              <a:rPr lang="en-US" altLang="ko-KR" sz="3200" b="1" dirty="0" smtClean="0"/>
              <a:t>’</a:t>
            </a:r>
          </a:p>
          <a:p>
            <a:pPr fontAlgn="base">
              <a:buNone/>
            </a:pPr>
            <a:endParaRPr lang="en-US" altLang="ko-KR" sz="3200" dirty="0"/>
          </a:p>
          <a:p>
            <a:pPr fontAlgn="base">
              <a:buNone/>
            </a:pPr>
            <a:r>
              <a:rPr lang="en-US" altLang="ko-KR" sz="3200" dirty="0" smtClean="0"/>
              <a:t>※ </a:t>
            </a:r>
            <a:r>
              <a:rPr lang="en-US" altLang="ko-KR" sz="3200" b="1" dirty="0" smtClean="0"/>
              <a:t>‘</a:t>
            </a:r>
            <a:r>
              <a:rPr lang="ko-KR" altLang="en-US" sz="3200" b="1" dirty="0" err="1" smtClean="0"/>
              <a:t>검발노장</a:t>
            </a:r>
            <a:r>
              <a:rPr lang="en-US" altLang="ko-KR" sz="3200" b="1" dirty="0" smtClean="0"/>
              <a:t>(</a:t>
            </a:r>
            <a:r>
              <a:rPr lang="ko-KR" altLang="en-US" sz="3200" b="1" dirty="0" err="1" smtClean="0"/>
              <a:t>檢拔弩張</a:t>
            </a:r>
            <a:r>
              <a:rPr lang="en-US" altLang="ko-KR" sz="3200" b="1" dirty="0" smtClean="0"/>
              <a:t>)’</a:t>
            </a:r>
          </a:p>
          <a:p>
            <a:pPr fontAlgn="base">
              <a:buNone/>
            </a:pPr>
            <a:endParaRPr lang="en-US" altLang="ko-KR" sz="3200" dirty="0" smtClean="0"/>
          </a:p>
          <a:p>
            <a:pPr fontAlgn="base">
              <a:buNone/>
            </a:pPr>
            <a:r>
              <a:rPr lang="en-US" altLang="ko-KR" sz="3200" dirty="0" smtClean="0"/>
              <a:t>  </a:t>
            </a:r>
            <a:r>
              <a:rPr lang="ko-KR" altLang="en-US" sz="2800" dirty="0" smtClean="0"/>
              <a:t>“</a:t>
            </a:r>
            <a:r>
              <a:rPr lang="ko-KR" altLang="en-US" sz="3200" b="1" dirty="0" smtClean="0"/>
              <a:t>검</a:t>
            </a:r>
            <a:r>
              <a:rPr lang="ko-KR" altLang="en-US" sz="2800" dirty="0" smtClean="0"/>
              <a:t>을 뽑아 들고 </a:t>
            </a:r>
            <a:r>
              <a:rPr lang="ko-KR" altLang="en-US" sz="3200" b="1" dirty="0" smtClean="0"/>
              <a:t>활시위</a:t>
            </a:r>
            <a:r>
              <a:rPr lang="ko-KR" altLang="en-US" sz="2800" dirty="0" smtClean="0"/>
              <a:t>를 당겨 놓은 상태”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sz="3200" b="1" dirty="0" smtClean="0"/>
              <a:t>‘</a:t>
            </a:r>
            <a:r>
              <a:rPr lang="ko-KR" altLang="en-US" sz="3200" b="1" dirty="0" err="1" smtClean="0"/>
              <a:t>작계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5015’-</a:t>
            </a:r>
            <a:r>
              <a:rPr lang="ko-KR" altLang="en-US" sz="3200" b="1" dirty="0" err="1" smtClean="0"/>
              <a:t>주석궁</a:t>
            </a:r>
            <a:r>
              <a:rPr lang="en-US" altLang="ko-KR" sz="3200" b="1" dirty="0" smtClean="0"/>
              <a:t>, </a:t>
            </a:r>
            <a:r>
              <a:rPr lang="ko-KR" altLang="en-US" sz="3200" b="1" dirty="0" err="1" smtClean="0"/>
              <a:t>핵시설</a:t>
            </a:r>
            <a:r>
              <a:rPr lang="ko-KR" altLang="en-US" sz="3200" b="1" dirty="0" smtClean="0"/>
              <a:t> 공격훈련</a:t>
            </a:r>
            <a:endParaRPr lang="en-US" altLang="ko-KR" sz="3200" b="1" dirty="0" smtClean="0"/>
          </a:p>
          <a:p>
            <a:endParaRPr lang="en-US" altLang="ko-KR" b="1" dirty="0"/>
          </a:p>
          <a:p>
            <a:r>
              <a:rPr lang="en-US" altLang="ko-KR" sz="3200" b="1" dirty="0" smtClean="0"/>
              <a:t>‘</a:t>
            </a:r>
            <a:r>
              <a:rPr lang="ko-KR" altLang="en-US" sz="3200" b="1" dirty="0" smtClean="0"/>
              <a:t>평양 진격훈련</a:t>
            </a:r>
            <a:endParaRPr lang="en-US" altLang="ko-KR" sz="3200" b="1" dirty="0" smtClean="0"/>
          </a:p>
          <a:p>
            <a:endParaRPr lang="en-US" altLang="ko-KR" b="1" dirty="0"/>
          </a:p>
          <a:p>
            <a:r>
              <a:rPr lang="en-US" altLang="ko-KR" sz="2800" b="1" dirty="0" smtClean="0"/>
              <a:t>“</a:t>
            </a:r>
            <a:r>
              <a:rPr lang="ko-KR" altLang="en-US" sz="2800" b="1" dirty="0" smtClean="0"/>
              <a:t>핵 개발은 체제 붕괴 자멸일 뿐</a:t>
            </a:r>
            <a:r>
              <a:rPr lang="en-US" altLang="ko-KR" sz="2800" b="1" dirty="0" smtClean="0"/>
              <a:t>+</a:t>
            </a:r>
            <a:r>
              <a:rPr lang="ko-KR" altLang="en-US" sz="2800" b="1" dirty="0" smtClean="0"/>
              <a:t>폭정 중지</a:t>
            </a:r>
            <a:r>
              <a:rPr lang="en-US" altLang="ko-KR" sz="2800" b="1" dirty="0" smtClean="0"/>
              <a:t>” </a:t>
            </a:r>
            <a:endParaRPr lang="en-US" altLang="ko-KR" sz="2800" b="1" dirty="0"/>
          </a:p>
          <a:p>
            <a:pPr marL="0" indent="0">
              <a:buNone/>
            </a:pPr>
            <a:r>
              <a:rPr lang="en-US" altLang="ko-KR" sz="2400" b="1" dirty="0" smtClean="0"/>
              <a:t>                         (</a:t>
            </a:r>
            <a:r>
              <a:rPr lang="ko-KR" altLang="en-US" b="1" dirty="0" smtClean="0"/>
              <a:t>박 대통령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국회 연설</a:t>
            </a:r>
            <a:r>
              <a:rPr lang="en-US" altLang="ko-KR" b="1" dirty="0" smtClean="0"/>
              <a:t>, 2.16)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endParaRPr lang="en-US" altLang="ko-KR" b="1" dirty="0" smtClean="0"/>
          </a:p>
          <a:p>
            <a:endParaRPr lang="en-US" altLang="ko-KR" b="1" dirty="0"/>
          </a:p>
          <a:p>
            <a:endParaRPr lang="en-US" altLang="ko-KR" b="1" dirty="0" smtClean="0"/>
          </a:p>
          <a:p>
            <a:endParaRPr lang="en-US" altLang="ko-KR" b="1" dirty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endParaRPr lang="ko-KR" altLang="en-US" b="1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●남쪽 상황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044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●북쪽 상황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sz="2800" b="1" dirty="0" smtClean="0"/>
              <a:t>‘</a:t>
            </a:r>
            <a:r>
              <a:rPr lang="ko-KR" altLang="en-US" sz="2800" b="1" dirty="0" err="1" smtClean="0"/>
              <a:t>참수작전시</a:t>
            </a:r>
            <a:r>
              <a:rPr lang="ko-KR" altLang="en-US" sz="2800" b="1" dirty="0" smtClean="0"/>
              <a:t> </a:t>
            </a:r>
            <a:r>
              <a:rPr lang="ko-KR" altLang="en-US" sz="3200" b="1" dirty="0" smtClean="0"/>
              <a:t>청와대 타격</a:t>
            </a:r>
            <a:r>
              <a:rPr lang="en-US" altLang="ko-KR" sz="2800" b="1" dirty="0" smtClean="0"/>
              <a:t>’(</a:t>
            </a:r>
            <a:r>
              <a:rPr lang="ko-KR" altLang="en-US" sz="2800" b="1" dirty="0" smtClean="0"/>
              <a:t>모형도 설치 훈련</a:t>
            </a:r>
            <a:r>
              <a:rPr lang="en-US" altLang="ko-KR" sz="2800" b="1" dirty="0" smtClean="0"/>
              <a:t>)</a:t>
            </a:r>
          </a:p>
          <a:p>
            <a:endParaRPr lang="en-US" altLang="ko-KR" sz="2800" b="1" dirty="0" smtClean="0"/>
          </a:p>
          <a:p>
            <a:r>
              <a:rPr lang="en-US" altLang="ko-KR" sz="3200" b="1" dirty="0" smtClean="0"/>
              <a:t>‘</a:t>
            </a:r>
            <a:r>
              <a:rPr lang="ko-KR" altLang="en-US" sz="3200" b="1" dirty="0" smtClean="0"/>
              <a:t>서울</a:t>
            </a:r>
            <a:r>
              <a:rPr lang="en-US" altLang="ko-KR" sz="3200" b="1" dirty="0" smtClean="0"/>
              <a:t>, </a:t>
            </a:r>
            <a:r>
              <a:rPr lang="ko-KR" altLang="en-US" sz="3200" b="1" dirty="0" smtClean="0"/>
              <a:t>남반부 해방작전</a:t>
            </a:r>
            <a:r>
              <a:rPr lang="en-US" altLang="ko-KR" sz="3200" b="1" dirty="0" smtClean="0"/>
              <a:t>’ </a:t>
            </a:r>
            <a:r>
              <a:rPr lang="ko-KR" altLang="en-US" sz="2800" b="1" dirty="0" smtClean="0"/>
              <a:t>호언</a:t>
            </a:r>
            <a:endParaRPr lang="en-US" altLang="ko-KR" sz="2800" b="1" dirty="0" smtClean="0"/>
          </a:p>
          <a:p>
            <a:endParaRPr lang="en-US" altLang="ko-KR" sz="2000" b="1" dirty="0"/>
          </a:p>
          <a:p>
            <a:r>
              <a:rPr lang="en-US" altLang="ko-KR" sz="3200" b="1" dirty="0" smtClean="0"/>
              <a:t>“</a:t>
            </a:r>
            <a:r>
              <a:rPr lang="ko-KR" altLang="en-US" sz="3200" b="1" dirty="0" smtClean="0"/>
              <a:t>임의의 순간 핵탄두 쏴버릴 준비하라</a:t>
            </a:r>
            <a:r>
              <a:rPr lang="en-US" altLang="ko-KR" sz="3200" b="1" dirty="0" smtClean="0"/>
              <a:t>!”</a:t>
            </a:r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“</a:t>
            </a:r>
            <a:r>
              <a:rPr lang="ko-KR" altLang="en-US" sz="2800" b="1" dirty="0" smtClean="0"/>
              <a:t>적의 </a:t>
            </a:r>
            <a:r>
              <a:rPr lang="ko-KR" altLang="en-US" sz="2800" b="1" dirty="0" err="1" smtClean="0"/>
              <a:t>뒷통수에</a:t>
            </a:r>
            <a:r>
              <a:rPr lang="ko-KR" altLang="en-US" sz="2800" b="1" dirty="0" smtClean="0"/>
              <a:t> 비수를 꽂을 수 있다</a:t>
            </a:r>
            <a:r>
              <a:rPr lang="en-US" altLang="ko-KR" sz="2800" b="1" dirty="0" smtClean="0"/>
              <a:t>”</a:t>
            </a:r>
          </a:p>
          <a:p>
            <a:pPr marL="0" indent="0">
              <a:buNone/>
            </a:pPr>
            <a:r>
              <a:rPr lang="en-US" altLang="ko-KR" sz="2800" b="1" dirty="0"/>
              <a:t> </a:t>
            </a:r>
            <a:r>
              <a:rPr lang="en-US" altLang="ko-KR" sz="2800" b="1" dirty="0" smtClean="0"/>
              <a:t>    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김 위원장 호언</a:t>
            </a:r>
            <a:r>
              <a:rPr lang="en-US" altLang="ko-KR" sz="2400" b="1" dirty="0" smtClean="0"/>
              <a:t>, SLBM </a:t>
            </a:r>
            <a:r>
              <a:rPr lang="ko-KR" altLang="en-US" sz="2400" b="1" dirty="0" smtClean="0"/>
              <a:t>발사 성공 자축</a:t>
            </a:r>
            <a:r>
              <a:rPr lang="en-US" altLang="ko-KR" sz="2400" b="1" dirty="0" smtClean="0"/>
              <a:t>, 4.23)</a:t>
            </a:r>
          </a:p>
          <a:p>
            <a:endParaRPr lang="en-US" altLang="ko-KR" sz="2800" b="1" dirty="0"/>
          </a:p>
          <a:p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89208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1993</TotalTime>
  <Words>1632</Words>
  <Application>Microsoft Office PowerPoint</Application>
  <PresentationFormat>화면 슬라이드 쇼(4:3)</PresentationFormat>
  <Paragraphs>341</Paragraphs>
  <Slides>32</Slides>
  <Notes>19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3" baseType="lpstr">
      <vt:lpstr>흐름</vt:lpstr>
      <vt:lpstr>남북관계의 현주소와  한국교회의 당면과제</vt:lpstr>
      <vt:lpstr> ●통일 〮북한문제 제대로 보기        -분단민족교회의 시각    </vt:lpstr>
      <vt:lpstr>●평화적 통일의 2대 개념</vt:lpstr>
      <vt:lpstr>●교회의 통일 〮북한문제 접근시각</vt:lpstr>
      <vt:lpstr>북한 제대로 보기 접근법</vt:lpstr>
      <vt:lpstr>● 한국교회의 사명(통일선교)</vt:lpstr>
      <vt:lpstr>1. 남북관계의 현주소  ○일촉즉발의 ‘强 대 强’ 대치 상황</vt:lpstr>
      <vt:lpstr>●남쪽 상황</vt:lpstr>
      <vt:lpstr>●북쪽 상황</vt:lpstr>
      <vt:lpstr>○남북교류 협력 전면 중단 상황(1)</vt:lpstr>
      <vt:lpstr>○남북교류협력 전면중단 상황(2)</vt:lpstr>
      <vt:lpstr>                  ●소결론 </vt:lpstr>
      <vt:lpstr>  2.통일선교환경의 먹구름                   </vt:lpstr>
      <vt:lpstr>PowerPoint 프레젠테이션</vt:lpstr>
      <vt:lpstr>PowerPoint 프레젠테이션</vt:lpstr>
      <vt:lpstr>○통일선교 사역 통로 전면 차단      </vt:lpstr>
      <vt:lpstr>● ‘북민협’의 대북활동 전면 봉쇄</vt:lpstr>
      <vt:lpstr>●UN 제재후 국제사회의 인도적 지원 사례</vt:lpstr>
      <vt:lpstr>○UN의 인도주의 원칙</vt:lpstr>
      <vt:lpstr>○북한 內地 〮 朝中접경지역 선교   사역의 위험 가중</vt:lpstr>
      <vt:lpstr>  3. 북핵문제 협상의 향방  ○ UNSC 제재 결의안의 제한성</vt:lpstr>
      <vt:lpstr>○ 북한의 입장</vt:lpstr>
      <vt:lpstr>○중국의 입장</vt:lpstr>
      <vt:lpstr>○미국의 입장(1) </vt:lpstr>
      <vt:lpstr>미국의 입장(2) </vt:lpstr>
      <vt:lpstr>●소결론</vt:lpstr>
      <vt:lpstr>4. 한국교회의 과제(1)    </vt:lpstr>
      <vt:lpstr>● 비핵화 해결 방향</vt:lpstr>
      <vt:lpstr> ●한국교회의 과제(2)</vt:lpstr>
      <vt:lpstr>PowerPoint 프레젠테이션</vt:lpstr>
      <vt:lpstr> ●한국교회의 과제(3)</vt:lpstr>
      <vt:lpstr>●토의 과제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남북한관계의 현주소와  통일선교 환경</dc:title>
  <dc:creator>uma1</dc:creator>
  <cp:lastModifiedBy>Windows User</cp:lastModifiedBy>
  <cp:revision>353</cp:revision>
  <cp:lastPrinted>2016-05-21T13:50:51Z</cp:lastPrinted>
  <dcterms:created xsi:type="dcterms:W3CDTF">2016-04-14T03:26:27Z</dcterms:created>
  <dcterms:modified xsi:type="dcterms:W3CDTF">2016-05-25T17:36:34Z</dcterms:modified>
</cp:coreProperties>
</file>